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9525" cap="flat">
              <a:solidFill>
                <a:srgbClr val="C3D4EB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9525" cap="flat">
              <a:solidFill>
                <a:srgbClr val="C3D4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C3D4EB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240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0"/>
  <c:style val="2"/>
  <c:chart>
    <c:title>
      <c:tx>
        <c:rich>
          <a:bodyPr rot="0"/>
          <a:lstStyle/>
          <a:p>
            <a:pPr>
              <a:defRPr sz="1600" b="1" i="0" u="none" strike="noStrike">
                <a:solidFill>
                  <a:srgbClr val="000000"/>
                </a:solidFill>
                <a:latin typeface="Calibri"/>
              </a:defRPr>
            </a:pPr>
            <a:r>
              <a:rPr lang="en-US" sz="1600" b="1" i="0" u="none" strike="noStrike" dirty="0">
                <a:solidFill>
                  <a:srgbClr val="000000"/>
                </a:solidFill>
                <a:latin typeface="Calibri"/>
              </a:rPr>
              <a:t>Proportion of COVID-19 patients by sex</a:t>
            </a:r>
            <a:endParaRPr lang="es-NI" sz="1600" b="1" i="0" u="none" strike="noStrike" dirty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"/>
          <c:y val="0"/>
          <c:w val="1"/>
          <c:h val="0.380504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5.0000000000000001E-3"/>
          <c:y val="0.38050400000000001"/>
          <c:w val="0.99"/>
          <c:h val="0.543332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Proporción de casos por COVID-19 según sexo </c:v>
                </c:pt>
              </c:strCache>
            </c:strRef>
          </c:tx>
          <c:spPr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8E0-4153-9A8A-49BF577307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E0-4153-9A8A-49BF5773076F}"/>
              </c:ext>
            </c:extLst>
          </c:dPt>
          <c:dLbls>
            <c:dLbl>
              <c:idx val="0"/>
              <c:numFmt formatCode="0.##" sourceLinked="0"/>
              <c:spPr/>
              <c:txPr>
                <a:bodyPr/>
                <a:lstStyle/>
                <a:p>
                  <a:pPr>
                    <a:defRPr sz="120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#" sourceLinked="0"/>
              <c:spPr/>
              <c:txPr>
                <a:bodyPr/>
                <a:lstStyle/>
                <a:p>
                  <a:pPr>
                    <a:defRPr sz="120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E0-4153-9A8A-49BF57730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9256100000000001"/>
          <c:y val="0.93437599999999998"/>
          <c:w val="0.59940300000000002"/>
          <c:h val="6.56240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1" i="0" u="none" strike="noStrike">
              <a:solidFill>
                <a:srgbClr val="000000"/>
              </a:solidFill>
              <a:latin typeface="Calibri"/>
            </a:defRPr>
          </a:pPr>
          <a:endParaRPr lang="es-MX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0"/>
  <c:style val="2"/>
  <c:chart>
    <c:title>
      <c:tx>
        <c:rich>
          <a:bodyPr rot="0"/>
          <a:lstStyle/>
          <a:p>
            <a:pPr>
              <a:defRPr sz="1600" b="1" i="0" u="none" strike="noStrike">
                <a:solidFill>
                  <a:srgbClr val="000000"/>
                </a:solidFill>
                <a:latin typeface="Calibri"/>
              </a:defRPr>
            </a:pPr>
            <a:r>
              <a:rPr lang="en-US" sz="1600" b="1" i="0" u="none" strike="noStrike" dirty="0">
                <a:solidFill>
                  <a:srgbClr val="000000"/>
                </a:solidFill>
                <a:latin typeface="Calibri"/>
              </a:rPr>
              <a:t>Proportion of COVID-19 patients by age group</a:t>
            </a:r>
            <a:endParaRPr lang="es-NI" sz="1600" b="1" i="0" u="none" strike="noStrike" dirty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"/>
          <c:y val="0"/>
          <c:w val="1"/>
          <c:h val="0.287105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9.5321000000000003E-2"/>
          <c:y val="0.287105"/>
          <c:w val="0.81734799999999996"/>
          <c:h val="0.5565729999999999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0000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46-469F-84F8-805CCF7A7278}"/>
              </c:ext>
            </c:extLst>
          </c:dPt>
          <c:dPt>
            <c:idx val="1"/>
            <c:bubble3D val="0"/>
            <c:spPr>
              <a:solidFill>
                <a:srgbClr val="A9D18E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46-469F-84F8-805CCF7A727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46-469F-84F8-805CCF7A7278}"/>
              </c:ext>
            </c:extLst>
          </c:dPt>
          <c:dLbls>
            <c:dLbl>
              <c:idx val="0"/>
              <c:numFmt formatCode="0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###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#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menores de 21 años</c:v>
                </c:pt>
                <c:pt idx="1">
                  <c:v>21 a 59 años</c:v>
                </c:pt>
                <c:pt idx="2">
                  <c:v>60 y más años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</c:v>
                </c:pt>
                <c:pt idx="1">
                  <c:v>73.400000000000006</c:v>
                </c:pt>
                <c:pt idx="2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46-469F-84F8-805CCF7A7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5172800000000004"/>
          <c:w val="1"/>
          <c:h val="0.148271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1" i="0" u="none" strike="noStrike">
              <a:solidFill>
                <a:srgbClr val="000000"/>
              </a:solidFill>
              <a:latin typeface="Calibri"/>
            </a:defRPr>
          </a:pPr>
          <a:endParaRPr lang="es-MX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71673E-2"/>
          <c:y val="2.37542E-2"/>
          <c:w val="0.95783300000000005"/>
          <c:h val="0.932289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Sheet1!$B$1:$V$1</c:f>
              <c:strCache>
                <c:ptCount val="21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</c:strCache>
            </c: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22</c:v>
                </c:pt>
                <c:pt idx="8">
                  <c:v>184</c:v>
                </c:pt>
                <c:pt idx="9">
                  <c:v>254</c:v>
                </c:pt>
                <c:pt idx="10">
                  <c:v>415</c:v>
                </c:pt>
                <c:pt idx="11">
                  <c:v>211</c:v>
                </c:pt>
                <c:pt idx="12">
                  <c:v>258</c:v>
                </c:pt>
                <c:pt idx="13">
                  <c:v>307</c:v>
                </c:pt>
                <c:pt idx="14">
                  <c:v>249</c:v>
                </c:pt>
                <c:pt idx="15">
                  <c:v>272</c:v>
                </c:pt>
                <c:pt idx="16">
                  <c:v>229</c:v>
                </c:pt>
                <c:pt idx="17">
                  <c:v>271</c:v>
                </c:pt>
                <c:pt idx="18">
                  <c:v>210</c:v>
                </c:pt>
                <c:pt idx="19">
                  <c:v>188</c:v>
                </c:pt>
                <c:pt idx="20">
                  <c:v>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4-420E-8FC7-D9A759139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99456"/>
        <c:axId val="55301248"/>
      </c:barChart>
      <c:catAx>
        <c:axId val="55299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000" b="1" i="0" u="none" strike="noStrike">
                <a:solidFill>
                  <a:srgbClr val="000000"/>
                </a:solidFill>
                <a:latin typeface="Calibri"/>
              </a:defRPr>
            </a:pPr>
            <a:endParaRPr lang="es-MX"/>
          </a:p>
        </c:txPr>
        <c:crossAx val="55301248"/>
        <c:crosses val="autoZero"/>
        <c:auto val="1"/>
        <c:lblAlgn val="ctr"/>
        <c:lblOffset val="100"/>
        <c:noMultiLvlLbl val="1"/>
      </c:catAx>
      <c:valAx>
        <c:axId val="5530124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1" i="0" u="none" strike="noStrike">
                <a:solidFill>
                  <a:srgbClr val="000000"/>
                </a:solidFill>
                <a:latin typeface="Calibri"/>
              </a:defRPr>
            </a:pPr>
            <a:endParaRPr lang="es-MX"/>
          </a:p>
        </c:txPr>
        <c:crossAx val="55299456"/>
        <c:crosses val="autoZero"/>
        <c:crossBetween val="between"/>
        <c:majorUnit val="125"/>
        <c:minorUnit val="6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0"/>
  <c:style val="2"/>
  <c:chart>
    <c:title>
      <c:tx>
        <c:rich>
          <a:bodyPr rot="0"/>
          <a:lstStyle/>
          <a:p>
            <a:pPr>
              <a:defRPr sz="2000" b="1" i="0" u="none" strike="noStrike">
                <a:solidFill>
                  <a:srgbClr val="000000"/>
                </a:solidFill>
                <a:latin typeface="Calibri"/>
              </a:defRPr>
            </a:pPr>
            <a:r>
              <a:rPr lang="en-US" sz="2000" b="1" i="0" u="none" strike="noStrike" dirty="0">
                <a:solidFill>
                  <a:srgbClr val="000000"/>
                </a:solidFill>
                <a:latin typeface="Calibri"/>
              </a:rPr>
              <a:t>Cumulative frequency of COVID-19 patients by epidemiological week</a:t>
            </a:r>
            <a:endParaRPr lang="es-NI" sz="2000" b="1" i="0" u="none" strike="noStrike" dirty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73427"/>
          <c:y val="0"/>
          <c:w val="0.65314499999999998"/>
          <c:h val="7.3888400000000007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40966E-2"/>
          <c:y val="7.3888400000000007E-2"/>
          <c:w val="0.94118900000000005"/>
          <c:h val="0.869893999999999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32</c:v>
                </c:pt>
                <c:pt idx="8">
                  <c:v>216</c:v>
                </c:pt>
                <c:pt idx="9">
                  <c:v>470</c:v>
                </c:pt>
                <c:pt idx="10">
                  <c:v>885</c:v>
                </c:pt>
                <c:pt idx="11">
                  <c:v>1096</c:v>
                </c:pt>
                <c:pt idx="12">
                  <c:v>1354</c:v>
                </c:pt>
                <c:pt idx="13">
                  <c:v>1661</c:v>
                </c:pt>
                <c:pt idx="14">
                  <c:v>1910</c:v>
                </c:pt>
                <c:pt idx="15">
                  <c:v>2182</c:v>
                </c:pt>
                <c:pt idx="16">
                  <c:v>2411</c:v>
                </c:pt>
                <c:pt idx="17">
                  <c:v>2682</c:v>
                </c:pt>
                <c:pt idx="18">
                  <c:v>2892</c:v>
                </c:pt>
                <c:pt idx="19">
                  <c:v>3080</c:v>
                </c:pt>
                <c:pt idx="20">
                  <c:v>3266</c:v>
                </c:pt>
                <c:pt idx="21">
                  <c:v>3413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66-48A1-A478-0186F3A93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58112"/>
        <c:axId val="84059648"/>
      </c:lineChart>
      <c:catAx>
        <c:axId val="8405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400" b="1" i="0" u="none" strike="noStrike">
                <a:solidFill>
                  <a:srgbClr val="000000"/>
                </a:solidFill>
                <a:latin typeface="Calibri"/>
              </a:defRPr>
            </a:pPr>
            <a:endParaRPr lang="es-MX"/>
          </a:p>
        </c:txPr>
        <c:crossAx val="84059648"/>
        <c:crosses val="autoZero"/>
        <c:auto val="1"/>
        <c:lblAlgn val="ctr"/>
        <c:lblOffset val="100"/>
        <c:noMultiLvlLbl val="1"/>
      </c:catAx>
      <c:valAx>
        <c:axId val="8405964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400" b="1" i="0" u="none" strike="noStrike">
                <a:solidFill>
                  <a:srgbClr val="000000"/>
                </a:solidFill>
                <a:latin typeface="Calibri"/>
              </a:defRPr>
            </a:pPr>
            <a:endParaRPr lang="es-MX"/>
          </a:p>
        </c:txPr>
        <c:crossAx val="84058112"/>
        <c:crosses val="autoZero"/>
        <c:crossBetween val="between"/>
        <c:majorUnit val="1000"/>
        <c:minorUnit val="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0"/>
  <c:style val="2"/>
  <c:chart>
    <c:title>
      <c:tx>
        <c:rich>
          <a:bodyPr rot="0"/>
          <a:lstStyle/>
          <a:p>
            <a:pPr>
              <a:defRPr sz="2400" b="1" i="0" u="none" strike="noStrike">
                <a:solidFill>
                  <a:srgbClr val="000000"/>
                </a:solidFill>
                <a:latin typeface="Calibri"/>
              </a:defRPr>
            </a:pPr>
            <a:r>
              <a:rPr lang="en-US" sz="2400" b="1" i="0" u="none" strike="noStrike" dirty="0">
                <a:solidFill>
                  <a:srgbClr val="000000"/>
                </a:solidFill>
                <a:latin typeface="Calibri"/>
              </a:rPr>
              <a:t>Percentage of weekly increase in COVID-19 patients</a:t>
            </a:r>
            <a:endParaRPr lang="es-NI" sz="2400" b="1" i="0" u="none" strike="noStrike" dirty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8905"/>
          <c:y val="0"/>
          <c:w val="0.62190100000000004"/>
          <c:h val="7.4465100000000006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4693299999999998E-2"/>
          <c:y val="7.4465100000000006E-2"/>
          <c:w val="0.94818100000000005"/>
          <c:h val="0.878230999999999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Incremento semanal</c:v>
                </c:pt>
              </c:strCache>
            </c:strRef>
          </c:tx>
          <c:spPr>
            <a:ln w="34925" cap="rnd">
              <a:solidFill>
                <a:schemeClr val="accent1"/>
              </a:solidFill>
              <a:prstDash val="solid"/>
              <a:round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0</c:v>
                </c:pt>
                <c:pt idx="1">
                  <c:v>0.66666700000000001</c:v>
                </c:pt>
                <c:pt idx="2">
                  <c:v>0.4</c:v>
                </c:pt>
                <c:pt idx="3">
                  <c:v>0.14285700000000001</c:v>
                </c:pt>
                <c:pt idx="4">
                  <c:v>0</c:v>
                </c:pt>
                <c:pt idx="5">
                  <c:v>0.25</c:v>
                </c:pt>
                <c:pt idx="6">
                  <c:v>0</c:v>
                </c:pt>
                <c:pt idx="7">
                  <c:v>2.2000000000000002</c:v>
                </c:pt>
                <c:pt idx="8">
                  <c:v>5.75</c:v>
                </c:pt>
                <c:pt idx="9">
                  <c:v>1.175926</c:v>
                </c:pt>
                <c:pt idx="10">
                  <c:v>0.88297899999999996</c:v>
                </c:pt>
                <c:pt idx="11">
                  <c:v>0.23841799999999999</c:v>
                </c:pt>
                <c:pt idx="12">
                  <c:v>0.235401</c:v>
                </c:pt>
                <c:pt idx="13">
                  <c:v>0.22673599999999999</c:v>
                </c:pt>
                <c:pt idx="14">
                  <c:v>0.14990999999999999</c:v>
                </c:pt>
                <c:pt idx="15">
                  <c:v>0.14240800000000001</c:v>
                </c:pt>
                <c:pt idx="16">
                  <c:v>0.10495</c:v>
                </c:pt>
                <c:pt idx="17">
                  <c:v>0.112401</c:v>
                </c:pt>
                <c:pt idx="18">
                  <c:v>7.8299999999999995E-2</c:v>
                </c:pt>
                <c:pt idx="19">
                  <c:v>7.0000000000000007E-2</c:v>
                </c:pt>
                <c:pt idx="20">
                  <c:v>0.06</c:v>
                </c:pt>
                <c:pt idx="21">
                  <c:v>0.05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ED8-474F-8172-15C9E55CB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04416"/>
        <c:axId val="86610304"/>
      </c:lineChart>
      <c:catAx>
        <c:axId val="8660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000000"/>
                </a:solidFill>
                <a:latin typeface="Calibri"/>
              </a:defRPr>
            </a:pPr>
            <a:endParaRPr lang="es-MX"/>
          </a:p>
        </c:txPr>
        <c:crossAx val="86610304"/>
        <c:crosses val="autoZero"/>
        <c:auto val="1"/>
        <c:lblAlgn val="ctr"/>
        <c:lblOffset val="100"/>
        <c:noMultiLvlLbl val="1"/>
      </c:catAx>
      <c:valAx>
        <c:axId val="8661030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000000"/>
                </a:solidFill>
                <a:latin typeface="Calibri"/>
              </a:defRPr>
            </a:pPr>
            <a:endParaRPr lang="es-MX"/>
          </a:p>
        </c:txPr>
        <c:crossAx val="86604416"/>
        <c:crosses val="autoZero"/>
        <c:crossBetween val="between"/>
        <c:majorUnit val="1.5"/>
        <c:minorUnit val="0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0"/>
  <c:style val="2"/>
  <c:chart>
    <c:title>
      <c:tx>
        <c:rich>
          <a:bodyPr rot="0"/>
          <a:lstStyle/>
          <a:p>
            <a:pPr>
              <a:defRPr sz="1600" b="1" i="0" u="none" strike="noStrike">
                <a:solidFill>
                  <a:srgbClr val="595959"/>
                </a:solidFill>
                <a:latin typeface="Calibri"/>
              </a:defRPr>
            </a:pPr>
            <a:r>
              <a:rPr lang="en-US" sz="1600" b="1" i="0" u="none" strike="noStrike" dirty="0">
                <a:solidFill>
                  <a:srgbClr val="595959"/>
                </a:solidFill>
                <a:latin typeface="Calibri"/>
              </a:rPr>
              <a:t>Proportion of deaths from COVID-19 by sex</a:t>
            </a:r>
            <a:endParaRPr lang="es-NI" sz="1600" b="1" i="0" u="none" strike="noStrike" dirty="0">
              <a:solidFill>
                <a:srgbClr val="595959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"/>
          <c:y val="0"/>
          <c:w val="1"/>
          <c:h val="0.336374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5.0000000000000001E-3"/>
          <c:y val="0.33637400000000001"/>
          <c:w val="0.99"/>
          <c:h val="0.47052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Proporción de fallecidospor COVID-19 según sexo</c:v>
                </c:pt>
              </c:strCache>
            </c:strRef>
          </c:tx>
          <c:spPr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330-48EA-A72A-D35A4F8682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30-48EA-A72A-D35A4F8682A6}"/>
              </c:ext>
            </c:extLst>
          </c:dPt>
          <c:dLbls>
            <c:dLbl>
              <c:idx val="0"/>
              <c:numFmt formatCode="0.###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40404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#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40404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404040"/>
                    </a:solidFill>
                    <a:latin typeface="Calibri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30-48EA-A72A-D35A4F868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5626399999999999"/>
          <c:y val="0.930809"/>
          <c:w val="0.68747199999999997"/>
          <c:h val="6.9191000000000003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595959"/>
              </a:solidFill>
              <a:latin typeface="Calibri"/>
            </a:defRPr>
          </a:pPr>
          <a:endParaRPr lang="es-MX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0"/>
  <c:style val="2"/>
  <c:chart>
    <c:title>
      <c:tx>
        <c:rich>
          <a:bodyPr rot="0"/>
          <a:lstStyle/>
          <a:p>
            <a:pPr>
              <a:defRPr sz="1600" b="1" i="0" u="none" strike="noStrike">
                <a:solidFill>
                  <a:srgbClr val="595959"/>
                </a:solidFill>
                <a:latin typeface="Calibri"/>
              </a:defRPr>
            </a:pPr>
            <a:r>
              <a:rPr lang="en-US" sz="1600" b="1" i="0" u="none" strike="noStrike" dirty="0">
                <a:solidFill>
                  <a:srgbClr val="595959"/>
                </a:solidFill>
                <a:latin typeface="Calibri"/>
              </a:rPr>
              <a:t>Proportion of COVID-19 deaths by age group</a:t>
            </a:r>
            <a:endParaRPr lang="es-NI" sz="1600" b="1" i="0" u="none" strike="noStrike" dirty="0">
              <a:solidFill>
                <a:srgbClr val="595959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"/>
          <c:y val="0"/>
          <c:w val="1"/>
          <c:h val="0.34728599999999998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9992799999999999"/>
          <c:y val="0.34728599999999998"/>
          <c:w val="0.67222899999999997"/>
          <c:h val="0.43746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B44-44B9-A891-F56FE03B928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2700" cap="flat">
                <a:noFill/>
                <a:miter lim="400000"/>
              </a:ln>
              <a:effectLst>
                <a:outerShdw blurRad="63500" dist="19050" dir="5400000" algn="tl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44-44B9-A891-F56FE03B928D}"/>
              </c:ext>
            </c:extLst>
          </c:dPt>
          <c:dPt>
            <c:idx val="2"/>
            <c:bubble3D val="0"/>
            <c:spPr>
              <a:solidFill>
                <a:srgbClr val="A9D18E"/>
              </a:solidFill>
              <a:ln w="12700" cap="flat">
                <a:noFill/>
                <a:miter lim="400000"/>
              </a:ln>
              <a:effectLst>
                <a:outerShdw blurRad="63500" dist="19050" dir="5400000" algn="tl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44-44B9-A891-F56FE03B928D}"/>
              </c:ext>
            </c:extLst>
          </c:dPt>
          <c:dLbls>
            <c:dLbl>
              <c:idx val="0"/>
              <c:numFmt formatCode="0.#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menores de 21 años</c:v>
                </c:pt>
                <c:pt idx="1">
                  <c:v>21 a 59 años</c:v>
                </c:pt>
                <c:pt idx="2">
                  <c:v>60 y más años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</c:v>
                </c:pt>
                <c:pt idx="1">
                  <c:v>29.2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B44-44B9-A891-F56FE03B9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6039600000000005"/>
          <c:w val="1"/>
          <c:h val="0.139604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es-MX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0"/>
  <c:style val="2"/>
  <c:chart>
    <c:title>
      <c:tx>
        <c:rich>
          <a:bodyPr rot="0"/>
          <a:lstStyle/>
          <a:p>
            <a:pPr>
              <a:defRPr sz="1400" b="1" i="0" u="none" strike="noStrike">
                <a:solidFill>
                  <a:srgbClr val="000000"/>
                </a:solidFill>
                <a:latin typeface="Calibri"/>
              </a:defRPr>
            </a:pPr>
            <a:r>
              <a:rPr lang="es-NI" sz="1400" b="1" i="0" u="none" strike="noStrike" dirty="0" err="1">
                <a:solidFill>
                  <a:srgbClr val="000000"/>
                </a:solidFill>
                <a:latin typeface="Calibri"/>
              </a:rPr>
              <a:t>Proportion</a:t>
            </a:r>
            <a:r>
              <a:rPr lang="es-NI" sz="1400" b="1" i="0" u="none" strike="noStrike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es-NI" sz="1400" b="1" i="0" u="none" strike="noStrike" dirty="0" err="1">
                <a:solidFill>
                  <a:srgbClr val="000000"/>
                </a:solidFill>
                <a:latin typeface="Calibri"/>
              </a:rPr>
              <a:t>Comorbidities</a:t>
            </a:r>
            <a:endParaRPr lang="es-NI" sz="1400" b="1" i="0" u="none" strike="noStrike" dirty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2.6768E-2"/>
          <c:y val="0"/>
          <c:w val="0.87590000000000001"/>
          <c:h val="0.180714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4260400000000001"/>
          <c:y val="0.18071400000000001"/>
          <c:w val="0.64422699999999999"/>
          <c:h val="0.5096349999999999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138-49A2-9CCC-FA32F75E0B3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38-49A2-9CCC-FA32F75E0B3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38-49A2-9CCC-FA32F75E0B38}"/>
              </c:ext>
            </c:extLst>
          </c:dPt>
          <c:dPt>
            <c:idx val="3"/>
            <c:bubble3D val="0"/>
            <c:spPr>
              <a:solidFill>
                <a:srgbClr val="43682B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38-49A2-9CCC-FA32F75E0B38}"/>
              </c:ext>
            </c:extLst>
          </c:dPt>
          <c:dPt>
            <c:idx val="4"/>
            <c:bubble3D val="0"/>
            <c:spPr>
              <a:solidFill>
                <a:srgbClr val="26447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38-49A2-9CCC-FA32F75E0B38}"/>
              </c:ext>
            </c:extLst>
          </c:dPt>
          <c:dLbls>
            <c:dLbl>
              <c:idx val="0"/>
              <c:numFmt formatCode="0.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u="none" strike="noStrike">
                    <a:solidFill>
                      <a:srgbClr val="FFFFFF"/>
                    </a:solidFill>
                    <a:latin typeface="Calibri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Hipertensión Arterial</c:v>
                </c:pt>
                <c:pt idx="1">
                  <c:v>Diabetes Mellitus</c:v>
                </c:pt>
                <c:pt idx="2">
                  <c:v>Diabetes Mellitus + Hipertensión Arterial</c:v>
                </c:pt>
                <c:pt idx="3">
                  <c:v>Obesidad</c:v>
                </c:pt>
                <c:pt idx="4">
                  <c:v>Otros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0.34</c:v>
                </c:pt>
                <c:pt idx="1">
                  <c:v>0.16</c:v>
                </c:pt>
                <c:pt idx="2">
                  <c:v>0.16</c:v>
                </c:pt>
                <c:pt idx="3">
                  <c:v>0.08</c:v>
                </c:pt>
                <c:pt idx="4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138-49A2-9CCC-FA32F75E0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77035100000000001"/>
          <c:w val="1"/>
          <c:h val="0.229648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595959"/>
              </a:solidFill>
              <a:latin typeface="Calibri"/>
            </a:defRPr>
          </a:pPr>
          <a:endParaRPr lang="es-MX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0"/>
  <c:style val="2"/>
  <c:chart>
    <c:title>
      <c:tx>
        <c:rich>
          <a:bodyPr rot="0"/>
          <a:lstStyle/>
          <a:p>
            <a:pPr>
              <a:defRPr sz="2000" b="1" i="0" u="none" strike="noStrike">
                <a:solidFill>
                  <a:srgbClr val="000000"/>
                </a:solidFill>
                <a:latin typeface="Calibri"/>
              </a:defRPr>
            </a:pPr>
            <a:r>
              <a:rPr lang="en-US" sz="2000" b="1" i="0" u="none" strike="noStrike" dirty="0">
                <a:solidFill>
                  <a:srgbClr val="000000"/>
                </a:solidFill>
                <a:latin typeface="Calibri"/>
              </a:rPr>
              <a:t>Deaths from COVID-19 by epidemiological week</a:t>
            </a:r>
            <a:endParaRPr lang="es-NI" sz="2000" b="1" i="0" u="none" strike="noStrike" dirty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6387499999999999"/>
          <c:y val="0"/>
          <c:w val="0.67225100000000004"/>
          <c:h val="7.8569600000000003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2186500000000002E-2"/>
          <c:y val="7.8569600000000003E-2"/>
          <c:w val="0.947496"/>
          <c:h val="0.864380999999999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Fallecidos</c:v>
                </c:pt>
              </c:strCache>
            </c:strRef>
          </c:tx>
          <c:spPr>
            <a:ln w="34925" cap="rnd">
              <a:solidFill>
                <a:schemeClr val="accent1"/>
              </a:solidFill>
              <a:prstDash val="solid"/>
              <a:round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9</c:v>
                </c:pt>
                <c:pt idx="10">
                  <c:v>18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10</c:v>
                </c:pt>
                <c:pt idx="15">
                  <c:v>9</c:v>
                </c:pt>
                <c:pt idx="16">
                  <c:v>8</c:v>
                </c:pt>
                <c:pt idx="17">
                  <c:v>8</c:v>
                </c:pt>
                <c:pt idx="18">
                  <c:v>9</c:v>
                </c:pt>
                <c:pt idx="19">
                  <c:v>8</c:v>
                </c:pt>
                <c:pt idx="20">
                  <c:v>7</c:v>
                </c:pt>
                <c:pt idx="21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D2-45EA-A952-C0B001016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06592"/>
        <c:axId val="88608128"/>
      </c:lineChart>
      <c:catAx>
        <c:axId val="88606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400" b="1" i="0" u="none" strike="noStrike">
                <a:solidFill>
                  <a:srgbClr val="000000"/>
                </a:solidFill>
                <a:latin typeface="Calibri"/>
              </a:defRPr>
            </a:pPr>
            <a:endParaRPr lang="es-MX"/>
          </a:p>
        </c:txPr>
        <c:crossAx val="88608128"/>
        <c:crosses val="autoZero"/>
        <c:auto val="1"/>
        <c:lblAlgn val="ctr"/>
        <c:lblOffset val="100"/>
        <c:noMultiLvlLbl val="1"/>
      </c:catAx>
      <c:valAx>
        <c:axId val="8860812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400" b="1" i="0" u="none" strike="noStrike">
                <a:solidFill>
                  <a:srgbClr val="000000"/>
                </a:solidFill>
                <a:latin typeface="Calibri"/>
              </a:defRPr>
            </a:pPr>
            <a:endParaRPr lang="es-MX"/>
          </a:p>
        </c:txPr>
        <c:crossAx val="88606592"/>
        <c:crosses val="autoZero"/>
        <c:crossBetween val="between"/>
        <c:majorUnit val="4.5"/>
        <c:minorUnit val="2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7764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09368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o del título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4000" b="1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0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har char="–"/>
            </a:lvl2pPr>
            <a:lvl3pPr>
              <a:lnSpc>
                <a:spcPct val="100000"/>
              </a:lnSpc>
              <a:spcBef>
                <a:spcPts val="600"/>
              </a:spcBef>
            </a:lvl3pPr>
            <a:lvl4pPr>
              <a:lnSpc>
                <a:spcPct val="100000"/>
              </a:lnSpc>
              <a:spcBef>
                <a:spcPts val="600"/>
              </a:spcBef>
              <a:buChar char="–"/>
            </a:lvl4pPr>
            <a:lvl5pPr>
              <a:lnSpc>
                <a:spcPct val="100000"/>
              </a:lnSpc>
              <a:spcBef>
                <a:spcPts val="600"/>
              </a:spcBef>
              <a:buChar char="»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0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3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o del título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54" name="Nivel de texto 1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5" name="3 Marcador de texto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o del título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64" name="2 Marcador de posición de imagen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1 Rectángulo"/>
          <p:cNvSpPr/>
          <p:nvPr/>
        </p:nvSpPr>
        <p:spPr>
          <a:xfrm>
            <a:off x="1334814" y="3843046"/>
            <a:ext cx="9511862" cy="954107"/>
          </a:xfrm>
          <a:prstGeom prst="rect">
            <a:avLst/>
          </a:prstGeom>
          <a:solidFill>
            <a:srgbClr val="92D050"/>
          </a:solidFill>
          <a:ln w="12700">
            <a:solidFill>
              <a:srgbClr val="32538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rPr lang="en-US" dirty="0"/>
              <a:t>Health Situation of Nicaragua</a:t>
            </a:r>
          </a:p>
          <a:p>
            <a:r>
              <a:rPr lang="en-US" dirty="0"/>
              <a:t>January to July 2019-2020 </a:t>
            </a:r>
            <a:endParaRPr dirty="0"/>
          </a:p>
        </p:txBody>
      </p:sp>
      <p:sp>
        <p:nvSpPr>
          <p:cNvPr id="176" name="5 CuadroTexto"/>
          <p:cNvSpPr txBox="1"/>
          <p:nvPr/>
        </p:nvSpPr>
        <p:spPr>
          <a:xfrm>
            <a:off x="1250729" y="2135758"/>
            <a:ext cx="9595947" cy="1200329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 dirty="0"/>
          </a:p>
          <a:p>
            <a:pPr algn="ctr">
              <a:defRPr sz="2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dirty="0"/>
              <a:t>MINISTRY OF CITIZEN POWER FOR HEALTH</a:t>
            </a:r>
          </a:p>
          <a:p>
            <a:pPr algn="ctr">
              <a:defRPr sz="2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</p:txBody>
      </p:sp>
      <p:pic>
        <p:nvPicPr>
          <p:cNvPr id="17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3" y="150812"/>
            <a:ext cx="10016360" cy="1477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19 Tabla"/>
          <p:cNvGraphicFramePr/>
          <p:nvPr>
            <p:extLst>
              <p:ext uri="{D42A27DB-BD31-4B8C-83A1-F6EECF244321}">
                <p14:modId xmlns:p14="http://schemas.microsoft.com/office/powerpoint/2010/main" val="2109982375"/>
              </p:ext>
            </p:extLst>
          </p:nvPr>
        </p:nvGraphicFramePr>
        <p:xfrm>
          <a:off x="1282262" y="1563781"/>
          <a:ext cx="9921764" cy="519488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0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3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05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9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631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7343">
                <a:tc rowSpan="3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PATHOLOGIES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ACCUMULATED UP TO 32</a:t>
                      </a:r>
                      <a:endParaRPr sz="10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OBSERVATION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831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Sick</a:t>
                      </a:r>
                      <a:r>
                        <a:rPr lang="es-NI" sz="1400" b="1" baseline="0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NI" sz="1400" b="1" baseline="0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People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NI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RATE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301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457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NI" dirty="0" err="1"/>
                        <a:t>Suspicious</a:t>
                      </a:r>
                      <a:r>
                        <a:rPr lang="es-NI" dirty="0"/>
                        <a:t> Dengue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69506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32596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106.48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49.93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53% </a:t>
                      </a:r>
                      <a:r>
                        <a:rPr lang="en-US" dirty="0"/>
                        <a:t>reduction is observed compared to the previous year.</a:t>
                      </a:r>
                      <a:r>
                        <a:rPr dirty="0"/>
                        <a:t> 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4189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NI" dirty="0" err="1"/>
                        <a:t>Confirmed</a:t>
                      </a:r>
                      <a:r>
                        <a:rPr lang="es-NI" dirty="0"/>
                        <a:t> Dengue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3476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778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5.33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1.19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dirty="0"/>
                        <a:t>  </a:t>
                      </a:r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78% </a:t>
                      </a:r>
                      <a:r>
                        <a:rPr lang="en-US" dirty="0"/>
                        <a:t>reduction is observed compared to the previous year.</a:t>
                      </a:r>
                      <a:r>
                        <a:rPr dirty="0"/>
                        <a:t> 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0879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Suspicious</a:t>
                      </a:r>
                      <a:r>
                        <a:rPr lang="es-NI" sz="14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Ch</a:t>
                      </a:r>
                      <a:r>
                        <a:rPr sz="14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ikungunya</a:t>
                      </a:r>
                      <a:endParaRPr sz="1400" b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90% </a:t>
                      </a:r>
                      <a:r>
                        <a:rPr lang="en-US" dirty="0"/>
                        <a:t>reduction is observed compared to the previous year.</a:t>
                      </a: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482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</a:t>
                      </a:r>
                      <a:r>
                        <a:rPr lang="es-NI" sz="14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onfirmed</a:t>
                      </a:r>
                      <a:r>
                        <a:rPr lang="es-NI" sz="1400" b="1" baseline="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</a:t>
                      </a:r>
                      <a:r>
                        <a:rPr sz="14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hikungunya</a:t>
                      </a:r>
                      <a:endParaRPr sz="1400" b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39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Suspicious</a:t>
                      </a:r>
                      <a:r>
                        <a:rPr lang="es-NI" sz="14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4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Zika</a:t>
                      </a:r>
                      <a:endParaRPr sz="1400" b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0.17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dirty="0"/>
                        <a:t>An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88% </a:t>
                      </a:r>
                      <a:r>
                        <a:rPr lang="en-US" dirty="0"/>
                        <a:t>reduction is observed compared to the previous year.</a:t>
                      </a: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45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Confirme</a:t>
                      </a:r>
                      <a:r>
                        <a:rPr lang="es-NI" sz="1400" b="1" baseline="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Z</a:t>
                      </a:r>
                      <a:r>
                        <a:rPr sz="14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ika</a:t>
                      </a:r>
                      <a:endParaRPr sz="1400" b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77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Malaria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6989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17961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10.7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27.5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dirty="0"/>
                        <a:t>An increase of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1.5</a:t>
                      </a:r>
                      <a:r>
                        <a:rPr lang="en-US" dirty="0"/>
                        <a:t> times is observed compared to the previous year.</a:t>
                      </a: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6" name="11 Tabla"/>
          <p:cNvGraphicFramePr/>
          <p:nvPr>
            <p:extLst>
              <p:ext uri="{D42A27DB-BD31-4B8C-83A1-F6EECF244321}">
                <p14:modId xmlns:p14="http://schemas.microsoft.com/office/powerpoint/2010/main" val="1096005084"/>
              </p:ext>
            </p:extLst>
          </p:nvPr>
        </p:nvGraphicFramePr>
        <p:xfrm>
          <a:off x="2061986" y="395187"/>
          <a:ext cx="7920880" cy="116859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920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58994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Events and diseases Subject to Epidemiological Surveillance</a:t>
                      </a:r>
                      <a:endParaRPr sz="20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>
                      <a:solidFill>
                        <a:srgbClr val="C0CCE1"/>
                      </a:solidFill>
                    </a:lnL>
                    <a:lnR>
                      <a:solidFill>
                        <a:srgbClr val="C0CCE1"/>
                      </a:solidFill>
                    </a:lnR>
                    <a:lnT>
                      <a:solidFill>
                        <a:srgbClr val="C0CCE1"/>
                      </a:solidFill>
                    </a:lnT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994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Nicaragua, as </a:t>
                      </a:r>
                      <a:r>
                        <a:rPr lang="es-NI" sz="20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of</a:t>
                      </a:r>
                      <a:r>
                        <a:rPr lang="es-NI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NI" sz="20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Epidemiological</a:t>
                      </a:r>
                      <a:r>
                        <a:rPr lang="es-NI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NI" sz="20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Week</a:t>
                      </a:r>
                      <a:r>
                        <a:rPr lang="es-NI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32 – 2020</a:t>
                      </a:r>
                      <a:endParaRPr sz="20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>
                      <a:solidFill>
                        <a:srgbClr val="C0CCE1"/>
                      </a:solidFill>
                    </a:lnL>
                    <a:lnR>
                      <a:solidFill>
                        <a:srgbClr val="C0CCE1"/>
                      </a:solidFill>
                    </a:lnR>
                    <a:lnB>
                      <a:solidFill>
                        <a:srgbClr val="C0CCE1"/>
                      </a:solidFill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7" name="20 Flecha arriba"/>
          <p:cNvSpPr/>
          <p:nvPr/>
        </p:nvSpPr>
        <p:spPr>
          <a:xfrm flipV="1">
            <a:off x="3891339" y="2724403"/>
            <a:ext cx="104261" cy="201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79"/>
                </a:moveTo>
                <a:lnTo>
                  <a:pt x="10800" y="0"/>
                </a:lnTo>
                <a:lnTo>
                  <a:pt x="21600" y="5579"/>
                </a:lnTo>
                <a:lnTo>
                  <a:pt x="16200" y="557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579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20 Flecha arriba"/>
          <p:cNvSpPr/>
          <p:nvPr/>
        </p:nvSpPr>
        <p:spPr>
          <a:xfrm flipV="1">
            <a:off x="3883040" y="3401636"/>
            <a:ext cx="104261" cy="201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79"/>
                </a:moveTo>
                <a:lnTo>
                  <a:pt x="10800" y="0"/>
                </a:lnTo>
                <a:lnTo>
                  <a:pt x="21600" y="5579"/>
                </a:lnTo>
                <a:lnTo>
                  <a:pt x="16200" y="557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579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20 Flecha arriba"/>
          <p:cNvSpPr/>
          <p:nvPr/>
        </p:nvSpPr>
        <p:spPr>
          <a:xfrm flipV="1">
            <a:off x="3891339" y="4086840"/>
            <a:ext cx="104261" cy="201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79"/>
                </a:moveTo>
                <a:lnTo>
                  <a:pt x="10800" y="0"/>
                </a:lnTo>
                <a:lnTo>
                  <a:pt x="21600" y="5579"/>
                </a:lnTo>
                <a:lnTo>
                  <a:pt x="16200" y="557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579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20 Flecha arriba"/>
          <p:cNvSpPr/>
          <p:nvPr/>
        </p:nvSpPr>
        <p:spPr>
          <a:xfrm flipV="1">
            <a:off x="3896364" y="5155803"/>
            <a:ext cx="104261" cy="201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79"/>
                </a:moveTo>
                <a:lnTo>
                  <a:pt x="10800" y="0"/>
                </a:lnTo>
                <a:lnTo>
                  <a:pt x="21600" y="5579"/>
                </a:lnTo>
                <a:lnTo>
                  <a:pt x="16200" y="557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579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20 Flecha arriba"/>
          <p:cNvSpPr/>
          <p:nvPr/>
        </p:nvSpPr>
        <p:spPr>
          <a:xfrm>
            <a:off x="3935169" y="6224766"/>
            <a:ext cx="104261" cy="201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79"/>
                </a:moveTo>
                <a:lnTo>
                  <a:pt x="10800" y="0"/>
                </a:lnTo>
                <a:lnTo>
                  <a:pt x="21600" y="5579"/>
                </a:lnTo>
                <a:lnTo>
                  <a:pt x="16200" y="557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579"/>
                </a:lnTo>
                <a:close/>
              </a:path>
            </a:pathLst>
          </a:custGeom>
          <a:gradFill>
            <a:gsLst>
              <a:gs pos="0">
                <a:srgbClr val="9A2F2C"/>
              </a:gs>
              <a:gs pos="80000">
                <a:srgbClr val="CA3E3A"/>
              </a:gs>
              <a:gs pos="100000">
                <a:srgbClr val="CE3B37"/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19 Tabla"/>
          <p:cNvGraphicFramePr/>
          <p:nvPr>
            <p:extLst>
              <p:ext uri="{D42A27DB-BD31-4B8C-83A1-F6EECF244321}">
                <p14:modId xmlns:p14="http://schemas.microsoft.com/office/powerpoint/2010/main" val="2082867381"/>
              </p:ext>
            </p:extLst>
          </p:nvPr>
        </p:nvGraphicFramePr>
        <p:xfrm>
          <a:off x="1250731" y="1628800"/>
          <a:ext cx="9953296" cy="482453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54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4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02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296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5298">
                <a:tc rowSpan="3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PATHOLOGIES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ACCUMULATED UP TO 32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OBSERVA</a:t>
                      </a:r>
                      <a:r>
                        <a:rPr lang="es-NI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</a:t>
                      </a:r>
                      <a:r>
                        <a:rPr lang="es-NI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611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Sick</a:t>
                      </a:r>
                      <a:r>
                        <a:rPr lang="es-NI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NI" sz="14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People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RATE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287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769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E.D.A.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183616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106114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357.08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205.23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dirty="0"/>
                        <a:t> </a:t>
                      </a:r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43%</a:t>
                      </a:r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/>
                        <a:t>reduction compared to the previous year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51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I.R.A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867014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673562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1686.11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1309.9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22% </a:t>
                      </a:r>
                      <a:r>
                        <a:rPr lang="en-US" dirty="0"/>
                        <a:t>reduction is observed compared to the previous year.</a:t>
                      </a: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6526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Pneumonia</a:t>
                      </a:r>
                      <a:endParaRPr sz="1400" b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63472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50605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123.44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98.41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20%</a:t>
                      </a:r>
                      <a:r>
                        <a:rPr lang="en-US" dirty="0"/>
                        <a:t> reduction is observed compared to the previous year.</a:t>
                      </a: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860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Confirmed</a:t>
                      </a:r>
                      <a:r>
                        <a:rPr lang="es-NI" sz="14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14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Leptospirosis </a:t>
                      </a:r>
                      <a:endParaRPr sz="1400" b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374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0.73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0.23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dirty="0"/>
                        <a:t>A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68%</a:t>
                      </a:r>
                      <a:r>
                        <a:rPr lang="en-US" dirty="0"/>
                        <a:t> reduction is observed compared to the previous year.</a:t>
                      </a:r>
                      <a:r>
                        <a:rPr dirty="0"/>
                        <a:t>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4" name="11 Tabla"/>
          <p:cNvGraphicFramePr/>
          <p:nvPr/>
        </p:nvGraphicFramePr>
        <p:xfrm>
          <a:off x="1847527" y="299345"/>
          <a:ext cx="8568952" cy="118336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376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Events and diseases Subject to Epidemiological Surveillance</a:t>
                      </a:r>
                    </a:p>
                  </a:txBody>
                  <a:tcPr marL="0" marR="0" marT="0" marB="0" anchor="ctr" horzOverflow="overflow">
                    <a:lnL>
                      <a:solidFill>
                        <a:srgbClr val="C0CCE1"/>
                      </a:solidFill>
                    </a:lnL>
                    <a:lnR>
                      <a:solidFill>
                        <a:srgbClr val="C0CCE1"/>
                      </a:solidFill>
                    </a:lnR>
                    <a:lnT>
                      <a:solidFill>
                        <a:srgbClr val="C0CCE1"/>
                      </a:solidFill>
                    </a:lnT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76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Nicaragua, </a:t>
                      </a:r>
                      <a:r>
                        <a:rPr lang="es-NI" sz="20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Until</a:t>
                      </a:r>
                      <a:r>
                        <a:rPr lang="es-NI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NI" sz="20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Epidemiological</a:t>
                      </a:r>
                      <a:r>
                        <a:rPr lang="es-NI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NI" sz="20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Week</a:t>
                      </a:r>
                      <a:r>
                        <a:rPr lang="es-NI" sz="20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32 – 2020</a:t>
                      </a:r>
                    </a:p>
                  </a:txBody>
                  <a:tcPr marL="0" marR="0" marT="0" marB="0" anchor="ctr" horzOverflow="overflow">
                    <a:lnL>
                      <a:solidFill>
                        <a:srgbClr val="C0CCE1"/>
                      </a:solidFill>
                    </a:lnL>
                    <a:lnR>
                      <a:solidFill>
                        <a:srgbClr val="C0CCE1"/>
                      </a:solidFill>
                    </a:lnR>
                    <a:lnB>
                      <a:solidFill>
                        <a:srgbClr val="C0CCE1"/>
                      </a:solidFill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" name="18 Flecha arriba"/>
          <p:cNvSpPr/>
          <p:nvPr/>
        </p:nvSpPr>
        <p:spPr>
          <a:xfrm flipV="1">
            <a:off x="3781340" y="4805705"/>
            <a:ext cx="127560" cy="436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57"/>
                </a:moveTo>
                <a:lnTo>
                  <a:pt x="10800" y="0"/>
                </a:lnTo>
                <a:lnTo>
                  <a:pt x="21600" y="3157"/>
                </a:lnTo>
                <a:lnTo>
                  <a:pt x="16200" y="3157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157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18 Flecha arriba"/>
          <p:cNvSpPr/>
          <p:nvPr/>
        </p:nvSpPr>
        <p:spPr>
          <a:xfrm flipV="1">
            <a:off x="3747989" y="3212975"/>
            <a:ext cx="160911" cy="430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036"/>
                </a:moveTo>
                <a:lnTo>
                  <a:pt x="10800" y="0"/>
                </a:lnTo>
                <a:lnTo>
                  <a:pt x="21600" y="4036"/>
                </a:lnTo>
                <a:lnTo>
                  <a:pt x="16200" y="4036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4036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18 Flecha arriba"/>
          <p:cNvSpPr/>
          <p:nvPr/>
        </p:nvSpPr>
        <p:spPr>
          <a:xfrm flipV="1">
            <a:off x="3814028" y="5651103"/>
            <a:ext cx="124313" cy="393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414"/>
                </a:moveTo>
                <a:lnTo>
                  <a:pt x="10800" y="0"/>
                </a:lnTo>
                <a:lnTo>
                  <a:pt x="21600" y="3414"/>
                </a:lnTo>
                <a:lnTo>
                  <a:pt x="16200" y="341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414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20 Flecha arriba"/>
          <p:cNvSpPr/>
          <p:nvPr/>
        </p:nvSpPr>
        <p:spPr>
          <a:xfrm flipV="1">
            <a:off x="3764884" y="4001780"/>
            <a:ext cx="144017" cy="445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490"/>
                </a:moveTo>
                <a:lnTo>
                  <a:pt x="10800" y="0"/>
                </a:lnTo>
                <a:lnTo>
                  <a:pt x="21600" y="3490"/>
                </a:lnTo>
                <a:lnTo>
                  <a:pt x="16200" y="349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490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CuadroTexto 1"/>
          <p:cNvGrpSpPr/>
          <p:nvPr/>
        </p:nvGrpSpPr>
        <p:grpSpPr>
          <a:xfrm>
            <a:off x="872194" y="168165"/>
            <a:ext cx="8124662" cy="536029"/>
            <a:chOff x="0" y="0"/>
            <a:chExt cx="8124660" cy="536028"/>
          </a:xfrm>
        </p:grpSpPr>
        <p:sp>
          <p:nvSpPr>
            <p:cNvPr id="240" name="Rectángulo"/>
            <p:cNvSpPr/>
            <p:nvPr/>
          </p:nvSpPr>
          <p:spPr>
            <a:xfrm>
              <a:off x="0" y="0"/>
              <a:ext cx="8124660" cy="536028"/>
            </a:xfrm>
            <a:prstGeom prst="rect">
              <a:avLst/>
            </a:prstGeom>
            <a:solidFill>
              <a:srgbClr val="FBE5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/>
            </a:p>
          </p:txBody>
        </p:sp>
        <p:sp>
          <p:nvSpPr>
            <p:cNvPr id="241" name="Incidencia de enfermos COVID-19 por semana Epidemiológica"/>
            <p:cNvSpPr txBox="1"/>
            <p:nvPr/>
          </p:nvSpPr>
          <p:spPr>
            <a:xfrm>
              <a:off x="45719" y="0"/>
              <a:ext cx="803322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/>
              </a:lvl1pPr>
            </a:lstStyle>
            <a:p>
              <a:r>
                <a:rPr lang="en-US" dirty="0"/>
                <a:t>Incidence of COVID-19 patients per Epidemiological week</a:t>
              </a:r>
              <a:endParaRPr dirty="0"/>
            </a:p>
          </p:txBody>
        </p:sp>
      </p:grpSp>
      <p:sp>
        <p:nvSpPr>
          <p:cNvPr id="243" name="CuadroTexto 1"/>
          <p:cNvSpPr txBox="1"/>
          <p:nvPr/>
        </p:nvSpPr>
        <p:spPr>
          <a:xfrm>
            <a:off x="2832199" y="6414866"/>
            <a:ext cx="21666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rPr lang="es-NI" dirty="0" err="1"/>
              <a:t>Epidemiological</a:t>
            </a:r>
            <a:r>
              <a:rPr lang="es-NI" dirty="0"/>
              <a:t> </a:t>
            </a:r>
            <a:r>
              <a:rPr lang="es-NI" dirty="0" err="1"/>
              <a:t>Week</a:t>
            </a:r>
            <a:endParaRPr dirty="0"/>
          </a:p>
        </p:txBody>
      </p:sp>
      <p:grpSp>
        <p:nvGrpSpPr>
          <p:cNvPr id="246" name="Rectángulo 1"/>
          <p:cNvGrpSpPr/>
          <p:nvPr/>
        </p:nvGrpSpPr>
        <p:grpSpPr>
          <a:xfrm>
            <a:off x="591845" y="1803937"/>
            <a:ext cx="1180683" cy="333088"/>
            <a:chOff x="0" y="0"/>
            <a:chExt cx="1180682" cy="333087"/>
          </a:xfrm>
        </p:grpSpPr>
        <p:sp>
          <p:nvSpPr>
            <p:cNvPr id="244" name="Rectángulo"/>
            <p:cNvSpPr/>
            <p:nvPr/>
          </p:nvSpPr>
          <p:spPr>
            <a:xfrm>
              <a:off x="0" y="4765"/>
              <a:ext cx="1180683" cy="323557"/>
            </a:xfrm>
            <a:prstGeom prst="rect">
              <a:avLst/>
            </a:prstGeom>
            <a:solidFill>
              <a:srgbClr val="92D05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245" name="N= 3,413"/>
            <p:cNvSpPr txBox="1"/>
            <p:nvPr/>
          </p:nvSpPr>
          <p:spPr>
            <a:xfrm>
              <a:off x="52069" y="0"/>
              <a:ext cx="1076544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t>N= 3,413</a:t>
              </a:r>
            </a:p>
          </p:txBody>
        </p:sp>
      </p:grpSp>
      <p:graphicFrame>
        <p:nvGraphicFramePr>
          <p:cNvPr id="247" name="Gráfico 10"/>
          <p:cNvGraphicFramePr/>
          <p:nvPr>
            <p:extLst>
              <p:ext uri="{D42A27DB-BD31-4B8C-83A1-F6EECF244321}">
                <p14:modId xmlns:p14="http://schemas.microsoft.com/office/powerpoint/2010/main" val="3412105005"/>
              </p:ext>
            </p:extLst>
          </p:nvPr>
        </p:nvGraphicFramePr>
        <p:xfrm>
          <a:off x="9528561" y="22082"/>
          <a:ext cx="1641263" cy="295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8" name="Gráfico 11"/>
          <p:cNvGraphicFramePr/>
          <p:nvPr>
            <p:extLst>
              <p:ext uri="{D42A27DB-BD31-4B8C-83A1-F6EECF244321}">
                <p14:modId xmlns:p14="http://schemas.microsoft.com/office/powerpoint/2010/main" val="2263876186"/>
              </p:ext>
            </p:extLst>
          </p:nvPr>
        </p:nvGraphicFramePr>
        <p:xfrm>
          <a:off x="9379761" y="3271816"/>
          <a:ext cx="2108711" cy="302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9" name="Gráfico 7"/>
          <p:cNvGraphicFramePr/>
          <p:nvPr/>
        </p:nvGraphicFramePr>
        <p:xfrm>
          <a:off x="140115" y="510126"/>
          <a:ext cx="8954237" cy="577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ráfico 3"/>
          <p:cNvGraphicFramePr/>
          <p:nvPr>
            <p:extLst>
              <p:ext uri="{D42A27DB-BD31-4B8C-83A1-F6EECF244321}">
                <p14:modId xmlns:p14="http://schemas.microsoft.com/office/powerpoint/2010/main" val="2339674331"/>
              </p:ext>
            </p:extLst>
          </p:nvPr>
        </p:nvGraphicFramePr>
        <p:xfrm>
          <a:off x="222534" y="498199"/>
          <a:ext cx="11918412" cy="592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ráfico 2"/>
          <p:cNvGraphicFramePr/>
          <p:nvPr>
            <p:extLst>
              <p:ext uri="{D42A27DB-BD31-4B8C-83A1-F6EECF244321}">
                <p14:modId xmlns:p14="http://schemas.microsoft.com/office/powerpoint/2010/main" val="3971391139"/>
              </p:ext>
            </p:extLst>
          </p:nvPr>
        </p:nvGraphicFramePr>
        <p:xfrm>
          <a:off x="98808" y="385506"/>
          <a:ext cx="11851439" cy="614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adroTexto 1"/>
          <p:cNvSpPr txBox="1"/>
          <p:nvPr/>
        </p:nvSpPr>
        <p:spPr>
          <a:xfrm>
            <a:off x="2876746" y="6512338"/>
            <a:ext cx="21666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rPr lang="es-NI" dirty="0" err="1"/>
              <a:t>Epidemiological</a:t>
            </a:r>
            <a:r>
              <a:rPr lang="es-NI" dirty="0"/>
              <a:t> </a:t>
            </a:r>
            <a:r>
              <a:rPr lang="es-NI" dirty="0" err="1"/>
              <a:t>Week</a:t>
            </a:r>
            <a:endParaRPr dirty="0"/>
          </a:p>
        </p:txBody>
      </p:sp>
      <p:grpSp>
        <p:nvGrpSpPr>
          <p:cNvPr id="258" name="Rectángulo 4"/>
          <p:cNvGrpSpPr/>
          <p:nvPr/>
        </p:nvGrpSpPr>
        <p:grpSpPr>
          <a:xfrm>
            <a:off x="676254" y="1479150"/>
            <a:ext cx="995794" cy="333088"/>
            <a:chOff x="0" y="0"/>
            <a:chExt cx="995792" cy="333087"/>
          </a:xfrm>
        </p:grpSpPr>
        <p:sp>
          <p:nvSpPr>
            <p:cNvPr id="256" name="Rectángulo"/>
            <p:cNvSpPr/>
            <p:nvPr/>
          </p:nvSpPr>
          <p:spPr>
            <a:xfrm>
              <a:off x="0" y="3257"/>
              <a:ext cx="995793" cy="326573"/>
            </a:xfrm>
            <a:prstGeom prst="rect">
              <a:avLst/>
            </a:prstGeom>
            <a:solidFill>
              <a:srgbClr val="92D05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257" name="N= 128"/>
            <p:cNvSpPr txBox="1"/>
            <p:nvPr/>
          </p:nvSpPr>
          <p:spPr>
            <a:xfrm>
              <a:off x="52069" y="-1"/>
              <a:ext cx="891655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t>N= 128</a:t>
              </a:r>
            </a:p>
          </p:txBody>
        </p:sp>
      </p:grpSp>
      <p:graphicFrame>
        <p:nvGraphicFramePr>
          <p:cNvPr id="259" name="Gráfico 9"/>
          <p:cNvGraphicFramePr/>
          <p:nvPr>
            <p:extLst>
              <p:ext uri="{D42A27DB-BD31-4B8C-83A1-F6EECF244321}">
                <p14:modId xmlns:p14="http://schemas.microsoft.com/office/powerpoint/2010/main" val="1167727658"/>
              </p:ext>
            </p:extLst>
          </p:nvPr>
        </p:nvGraphicFramePr>
        <p:xfrm>
          <a:off x="7851464" y="0"/>
          <a:ext cx="1613395" cy="334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0" name="Gráfico 10"/>
          <p:cNvGraphicFramePr/>
          <p:nvPr>
            <p:extLst>
              <p:ext uri="{D42A27DB-BD31-4B8C-83A1-F6EECF244321}">
                <p14:modId xmlns:p14="http://schemas.microsoft.com/office/powerpoint/2010/main" val="3064959894"/>
              </p:ext>
            </p:extLst>
          </p:nvPr>
        </p:nvGraphicFramePr>
        <p:xfrm>
          <a:off x="10026434" y="191363"/>
          <a:ext cx="2165566" cy="323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1" name="Gráfico 11"/>
          <p:cNvGraphicFramePr/>
          <p:nvPr>
            <p:extLst>
              <p:ext uri="{D42A27DB-BD31-4B8C-83A1-F6EECF244321}">
                <p14:modId xmlns:p14="http://schemas.microsoft.com/office/powerpoint/2010/main" val="3257846444"/>
              </p:ext>
            </p:extLst>
          </p:nvPr>
        </p:nvGraphicFramePr>
        <p:xfrm>
          <a:off x="9349225" y="3435788"/>
          <a:ext cx="2558008" cy="315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2" name="Gráfico 7"/>
          <p:cNvGraphicFramePr/>
          <p:nvPr>
            <p:extLst>
              <p:ext uri="{D42A27DB-BD31-4B8C-83A1-F6EECF244321}">
                <p14:modId xmlns:p14="http://schemas.microsoft.com/office/powerpoint/2010/main" val="3213047149"/>
              </p:ext>
            </p:extLst>
          </p:nvPr>
        </p:nvGraphicFramePr>
        <p:xfrm>
          <a:off x="230424" y="615315"/>
          <a:ext cx="8185817" cy="581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ítulo 1"/>
          <p:cNvSpPr txBox="1">
            <a:spLocks noGrp="1"/>
          </p:cNvSpPr>
          <p:nvPr>
            <p:ph type="title"/>
          </p:nvPr>
        </p:nvSpPr>
        <p:spPr>
          <a:xfrm>
            <a:off x="942703" y="75813"/>
            <a:ext cx="10515601" cy="782832"/>
          </a:xfrm>
          <a:prstGeom prst="rect">
            <a:avLst/>
          </a:prstGeom>
          <a:solidFill>
            <a:srgbClr val="DEEBF7"/>
          </a:solidFill>
        </p:spPr>
        <p:txBody>
          <a:bodyPr>
            <a:normAutofit/>
          </a:bodyPr>
          <a:lstStyle/>
          <a:p>
            <a:pPr algn="ctr" defTabSz="841247">
              <a:defRPr sz="2576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/>
              <a:t>Key elements in preparing for and responding to the COVID-19 pandemic</a:t>
            </a:r>
            <a:endParaRPr dirty="0"/>
          </a:p>
        </p:txBody>
      </p:sp>
      <p:sp>
        <p:nvSpPr>
          <p:cNvPr id="265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222070" y="858643"/>
            <a:ext cx="11665130" cy="5895652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 b="1"/>
            </a:pPr>
            <a:r>
              <a:rPr lang="en-US" dirty="0"/>
              <a:t>Preparation since January 2020, two months before the appearance of the first COVID-19 patient.</a:t>
            </a:r>
            <a:endParaRPr b="0" dirty="0"/>
          </a:p>
        </p:txBody>
      </p:sp>
      <p:pic>
        <p:nvPicPr>
          <p:cNvPr id="267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806" y="1794087"/>
            <a:ext cx="2619195" cy="168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n 8" descr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806" y="3431228"/>
            <a:ext cx="2619194" cy="168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n 10" descr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807" y="4968744"/>
            <a:ext cx="2619195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656" t="2091" r="748" b="1865"/>
          <a:stretch/>
        </p:blipFill>
        <p:spPr>
          <a:xfrm>
            <a:off x="302196" y="1794088"/>
            <a:ext cx="9270609" cy="50225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Diagrama 1"/>
          <p:cNvGrpSpPr/>
          <p:nvPr/>
        </p:nvGrpSpPr>
        <p:grpSpPr>
          <a:xfrm>
            <a:off x="0" y="859479"/>
            <a:ext cx="12021016" cy="5740121"/>
            <a:chOff x="0" y="-10443"/>
            <a:chExt cx="12021015" cy="5740120"/>
          </a:xfrm>
        </p:grpSpPr>
        <p:grpSp>
          <p:nvGrpSpPr>
            <p:cNvPr id="273" name="Grupo"/>
            <p:cNvGrpSpPr/>
            <p:nvPr/>
          </p:nvGrpSpPr>
          <p:grpSpPr>
            <a:xfrm>
              <a:off x="11729" y="-10443"/>
              <a:ext cx="12009286" cy="1217767"/>
              <a:chOff x="0" y="-10442"/>
              <a:chExt cx="12009285" cy="1217765"/>
            </a:xfrm>
          </p:grpSpPr>
          <p:sp>
            <p:nvSpPr>
              <p:cNvPr id="271" name="Rectángulo redondeado"/>
              <p:cNvSpPr/>
              <p:nvPr/>
            </p:nvSpPr>
            <p:spPr>
              <a:xfrm>
                <a:off x="0" y="1793"/>
                <a:ext cx="12009285" cy="1193293"/>
              </a:xfrm>
              <a:prstGeom prst="roundRect">
                <a:avLst>
                  <a:gd name="adj" fmla="val 16667"/>
                </a:avLst>
              </a:prstGeom>
              <a:solidFill>
                <a:srgbClr val="2E75B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2" name="Organización de los servicios de atención primaria y hospitalaria.…"/>
              <p:cNvSpPr txBox="1"/>
              <p:nvPr/>
            </p:nvSpPr>
            <p:spPr>
              <a:xfrm>
                <a:off x="103971" y="-10442"/>
                <a:ext cx="11801342" cy="12177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Char char="➢"/>
                  <a:defRPr sz="2400" b="1">
                    <a:solidFill>
                      <a:srgbClr val="FFFFFF"/>
                    </a:solidFill>
                  </a:defRPr>
                </a:pPr>
                <a:r>
                  <a:rPr lang="en-US" dirty="0"/>
                  <a:t>Organization of primary and hospital care services</a:t>
                </a:r>
              </a:p>
              <a:p>
                <a:pPr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Char char="➢"/>
                  <a:defRPr sz="2400" b="1">
                    <a:solidFill>
                      <a:srgbClr val="FFFFFF"/>
                    </a:solidFill>
                  </a:defRPr>
                </a:pPr>
                <a:r>
                  <a:rPr lang="en-US" dirty="0"/>
                  <a:t>Conditioning of ICU rooms with ventilators, suction machines, vital signs monitors, among others; as well as PPE.</a:t>
                </a:r>
                <a:endParaRPr dirty="0"/>
              </a:p>
            </p:txBody>
          </p:sp>
        </p:grpSp>
        <p:grpSp>
          <p:nvGrpSpPr>
            <p:cNvPr id="276" name="Grupo"/>
            <p:cNvGrpSpPr/>
            <p:nvPr/>
          </p:nvGrpSpPr>
          <p:grpSpPr>
            <a:xfrm>
              <a:off x="0" y="1277790"/>
              <a:ext cx="12009286" cy="625802"/>
              <a:chOff x="0" y="0"/>
              <a:chExt cx="12009285" cy="625800"/>
            </a:xfrm>
          </p:grpSpPr>
          <p:sp>
            <p:nvSpPr>
              <p:cNvPr id="274" name="Rectángulo redondeado"/>
              <p:cNvSpPr/>
              <p:nvPr/>
            </p:nvSpPr>
            <p:spPr>
              <a:xfrm>
                <a:off x="0" y="0"/>
                <a:ext cx="12009285" cy="62580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5" name="El Equipo de Salud Familiar y Comunitario (ESAFC) y su red de líderes comunitarios (voluntarios):"/>
              <p:cNvSpPr txBox="1"/>
              <p:nvPr/>
            </p:nvSpPr>
            <p:spPr>
              <a:xfrm>
                <a:off x="72458" y="118233"/>
                <a:ext cx="11864369" cy="3893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smtClean="0"/>
                  <a:t>Family </a:t>
                </a:r>
                <a:r>
                  <a:rPr lang="en-US" dirty="0"/>
                  <a:t>and Community </a:t>
                </a:r>
                <a:r>
                  <a:rPr lang="en-US" dirty="0" smtClean="0"/>
                  <a:t>Healthcare </a:t>
                </a:r>
                <a:r>
                  <a:rPr lang="en-US" dirty="0"/>
                  <a:t>Team (ESAFC) and its network of community leaders (volunteers):</a:t>
                </a:r>
                <a:endParaRPr dirty="0"/>
              </a:p>
            </p:txBody>
          </p:sp>
        </p:grpSp>
        <p:grpSp>
          <p:nvGrpSpPr>
            <p:cNvPr id="279" name="Grupo"/>
            <p:cNvGrpSpPr/>
            <p:nvPr/>
          </p:nvGrpSpPr>
          <p:grpSpPr>
            <a:xfrm>
              <a:off x="5864" y="1956201"/>
              <a:ext cx="12009285" cy="931820"/>
              <a:chOff x="0" y="0"/>
              <a:chExt cx="12009284" cy="931818"/>
            </a:xfrm>
          </p:grpSpPr>
          <p:sp>
            <p:nvSpPr>
              <p:cNvPr id="277" name="Rectángulo redondeado"/>
              <p:cNvSpPr/>
              <p:nvPr/>
            </p:nvSpPr>
            <p:spPr>
              <a:xfrm>
                <a:off x="0" y="0"/>
                <a:ext cx="12009285" cy="931819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chemeClr val="accent2">
                      <a:hueOff val="-368864"/>
                      <a:lumOff val="24249"/>
                    </a:schemeClr>
                  </a:gs>
                  <a:gs pos="50000">
                    <a:srgbClr val="F5B093"/>
                  </a:gs>
                  <a:gs pos="100000">
                    <a:schemeClr val="accent2">
                      <a:hueOff val="-353522"/>
                      <a:satOff val="5390"/>
                      <a:lumOff val="17469"/>
                    </a:schemeClr>
                  </a:gs>
                </a:gsLst>
                <a:lin ang="5400000" scaled="0"/>
              </a:gradFill>
              <a:ln w="63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700"/>
                  </a:spcBef>
                  <a:defRPr sz="2200" b="1"/>
                </a:pPr>
                <a:endParaRPr/>
              </a:p>
            </p:txBody>
          </p:sp>
          <p:sp>
            <p:nvSpPr>
              <p:cNvPr id="278" name="Realizan visitas casa a casa informando en educación preventiva (4,737,724 visitas).…"/>
              <p:cNvSpPr txBox="1"/>
              <p:nvPr/>
            </p:nvSpPr>
            <p:spPr>
              <a:xfrm>
                <a:off x="87398" y="55254"/>
                <a:ext cx="11834490" cy="821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900"/>
                  </a:spcBef>
                  <a:buSzPct val="100000"/>
                  <a:buChar char="➢"/>
                  <a:defRPr sz="2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en-US" dirty="0"/>
                  <a:t>House-to-house visits reporting on preventive education (4,737,724 visits).</a:t>
                </a:r>
              </a:p>
              <a:p>
                <a:pPr defTabSz="977900">
                  <a:lnSpc>
                    <a:spcPct val="90000"/>
                  </a:lnSpc>
                  <a:spcBef>
                    <a:spcPts val="900"/>
                  </a:spcBef>
                  <a:buSzPct val="100000"/>
                  <a:buChar char="➢"/>
                  <a:defRPr sz="2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en-US" dirty="0"/>
                  <a:t>Early detection in order to initiate timely treatment and Save Lives.</a:t>
                </a:r>
                <a:endParaRPr dirty="0"/>
              </a:p>
            </p:txBody>
          </p:sp>
        </p:grpSp>
        <p:grpSp>
          <p:nvGrpSpPr>
            <p:cNvPr id="282" name="Grupo"/>
            <p:cNvGrpSpPr/>
            <p:nvPr/>
          </p:nvGrpSpPr>
          <p:grpSpPr>
            <a:xfrm>
              <a:off x="5864" y="2955679"/>
              <a:ext cx="12009286" cy="1353171"/>
              <a:chOff x="0" y="60277"/>
              <a:chExt cx="12009285" cy="1353169"/>
            </a:xfrm>
          </p:grpSpPr>
          <p:sp>
            <p:nvSpPr>
              <p:cNvPr id="280" name="Rectángulo redondeado"/>
              <p:cNvSpPr/>
              <p:nvPr/>
            </p:nvSpPr>
            <p:spPr>
              <a:xfrm>
                <a:off x="0" y="60277"/>
                <a:ext cx="12009285" cy="1353169"/>
              </a:xfrm>
              <a:prstGeom prst="roundRect">
                <a:avLst>
                  <a:gd name="adj" fmla="val 16667"/>
                </a:avLst>
              </a:prstGeom>
              <a:solidFill>
                <a:srgbClr val="AFABAB"/>
              </a:solidFill>
              <a:ln w="63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700"/>
                  </a:spcBef>
                  <a:defRPr sz="2200" b="1"/>
                </a:pPr>
                <a:endParaRPr/>
              </a:p>
            </p:txBody>
          </p:sp>
          <p:sp>
            <p:nvSpPr>
              <p:cNvPr id="281" name="Seguimiento a personas en Resguardo Domiciliar (nacionales que retornan a su país) (42,000 viajeros).…"/>
              <p:cNvSpPr txBox="1"/>
              <p:nvPr/>
            </p:nvSpPr>
            <p:spPr>
              <a:xfrm>
                <a:off x="107965" y="179788"/>
                <a:ext cx="11793355" cy="11141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900"/>
                  </a:spcBef>
                  <a:buSzPct val="100000"/>
                  <a:buChar char="➢"/>
                  <a:defRPr sz="2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en-US" dirty="0"/>
                  <a:t>Follow-up of people under self quarantine at home (nationals returning to the country) (42,000 travelers).</a:t>
                </a:r>
              </a:p>
              <a:p>
                <a:pPr defTabSz="977900">
                  <a:lnSpc>
                    <a:spcPct val="90000"/>
                  </a:lnSpc>
                  <a:spcBef>
                    <a:spcPts val="900"/>
                  </a:spcBef>
                  <a:buSzPct val="100000"/>
                  <a:buChar char="➢"/>
                  <a:defRPr sz="2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en-US" dirty="0"/>
                  <a:t>Responsible and Careful Follow-up of people with COVID-19 who are under treatment at home.</a:t>
                </a:r>
                <a:endParaRPr dirty="0"/>
              </a:p>
            </p:txBody>
          </p:sp>
        </p:grpSp>
        <p:grpSp>
          <p:nvGrpSpPr>
            <p:cNvPr id="285" name="Grupo"/>
            <p:cNvGrpSpPr/>
            <p:nvPr/>
          </p:nvGrpSpPr>
          <p:grpSpPr>
            <a:xfrm>
              <a:off x="5864" y="4376507"/>
              <a:ext cx="12009286" cy="1353170"/>
              <a:chOff x="0" y="89968"/>
              <a:chExt cx="12009285" cy="1353169"/>
            </a:xfrm>
          </p:grpSpPr>
          <p:sp>
            <p:nvSpPr>
              <p:cNvPr id="283" name="Rectángulo redondeado"/>
              <p:cNvSpPr/>
              <p:nvPr/>
            </p:nvSpPr>
            <p:spPr>
              <a:xfrm>
                <a:off x="0" y="89968"/>
                <a:ext cx="12009285" cy="1353169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700"/>
                  </a:spcBef>
                  <a:defRPr sz="28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4" name="Jornadas de sanitización con cloro en espacios públicos con concentración poblacional. Como mercados, paradas de buses, escuelas, unidades de salud, medios de transporte público, parques entre otros.…"/>
              <p:cNvSpPr txBox="1"/>
              <p:nvPr/>
            </p:nvSpPr>
            <p:spPr>
              <a:xfrm>
                <a:off x="107965" y="209479"/>
                <a:ext cx="11793355" cy="1114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900"/>
                  </a:spcBef>
                  <a:buSzPct val="100000"/>
                  <a:buChar char="➢"/>
                  <a:defRPr sz="2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en-US" dirty="0"/>
                  <a:t>Sanitization Days with chlorine in public spaces with population concentration, such as markets, bus stops, schools, health units, public transportation, parks, among others.</a:t>
                </a:r>
              </a:p>
              <a:p>
                <a:pPr defTabSz="977900">
                  <a:lnSpc>
                    <a:spcPct val="90000"/>
                  </a:lnSpc>
                  <a:spcBef>
                    <a:spcPts val="900"/>
                  </a:spcBef>
                  <a:buSzPct val="100000"/>
                  <a:buChar char="➢"/>
                  <a:defRPr sz="2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en-US" dirty="0"/>
                  <a:t>Work with all sectors of the territory. 						THANK YOU</a:t>
                </a:r>
                <a:endParaRPr sz="2800" dirty="0"/>
              </a:p>
            </p:txBody>
          </p:sp>
        </p:grpSp>
      </p:grpSp>
      <p:sp>
        <p:nvSpPr>
          <p:cNvPr id="287" name="Rectángulo 2"/>
          <p:cNvSpPr/>
          <p:nvPr/>
        </p:nvSpPr>
        <p:spPr>
          <a:xfrm>
            <a:off x="3424926" y="106343"/>
            <a:ext cx="4561503" cy="584775"/>
          </a:xfrm>
          <a:prstGeom prst="rect">
            <a:avLst/>
          </a:prstGeom>
          <a:solidFill>
            <a:srgbClr val="DEEBF7"/>
          </a:solidFill>
          <a:ln w="12700">
            <a:solidFill>
              <a:srgbClr val="527E3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just">
              <a:defRPr sz="3200" b="1"/>
            </a:lvl1pPr>
          </a:lstStyle>
          <a:p>
            <a:r>
              <a:rPr lang="es-NI" dirty="0"/>
              <a:t>Set of </a:t>
            </a:r>
            <a:r>
              <a:rPr lang="es-NI" dirty="0" err="1"/>
              <a:t>Actions</a:t>
            </a:r>
            <a:r>
              <a:rPr lang="es-NI" dirty="0"/>
              <a:t> </a:t>
            </a:r>
            <a:r>
              <a:rPr lang="es-NI" dirty="0" err="1"/>
              <a:t>Undertaken</a:t>
            </a:r>
            <a:endParaRPr dirty="0"/>
          </a:p>
        </p:txBody>
      </p:sp>
      <p:pic>
        <p:nvPicPr>
          <p:cNvPr id="288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751" y="0"/>
            <a:ext cx="1605264" cy="1355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n 1" descr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156576"/>
            <a:ext cx="2469932" cy="177811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ángulo 2"/>
          <p:cNvSpPr/>
          <p:nvPr/>
        </p:nvSpPr>
        <p:spPr>
          <a:xfrm>
            <a:off x="2690647" y="156578"/>
            <a:ext cx="9154512" cy="1384995"/>
          </a:xfrm>
          <a:prstGeom prst="rect">
            <a:avLst/>
          </a:prstGeom>
          <a:solidFill>
            <a:srgbClr val="C5E0B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800" b="1"/>
            </a:pPr>
            <a:r>
              <a:rPr lang="en-US" dirty="0"/>
              <a:t>Nicaragua has an area of 130,370 km2, with a population of 6,465,513 inhabitants and a population density of 50 inhabitants per km2</a:t>
            </a:r>
            <a:endParaRPr b="0" dirty="0"/>
          </a:p>
        </p:txBody>
      </p:sp>
      <p:sp>
        <p:nvSpPr>
          <p:cNvPr id="181" name="Rectángulo 7"/>
          <p:cNvSpPr/>
          <p:nvPr/>
        </p:nvSpPr>
        <p:spPr>
          <a:xfrm>
            <a:off x="220717" y="1934691"/>
            <a:ext cx="9175531" cy="2114065"/>
          </a:xfrm>
          <a:prstGeom prst="rect">
            <a:avLst/>
          </a:prstGeom>
          <a:solidFill>
            <a:srgbClr val="FF99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457200" algn="just">
              <a:defRPr sz="2600" b="1"/>
            </a:pPr>
            <a:r>
              <a:rPr dirty="0"/>
              <a:t>                       </a:t>
            </a:r>
            <a:r>
              <a:rPr lang="en-US" dirty="0"/>
              <a:t>Family and Community </a:t>
            </a:r>
            <a:r>
              <a:rPr lang="en-US" dirty="0" smtClean="0"/>
              <a:t>Healthcare </a:t>
            </a:r>
            <a:r>
              <a:rPr lang="en-US" dirty="0"/>
              <a:t>Model</a:t>
            </a:r>
            <a:endParaRPr dirty="0"/>
          </a:p>
          <a:p>
            <a:pPr algn="just">
              <a:defRPr sz="2600"/>
            </a:pPr>
            <a:r>
              <a:rPr lang="en-US" dirty="0"/>
              <a:t>2,766 sectors (600 to 1000 families) organized, served by Family and Community </a:t>
            </a:r>
            <a:r>
              <a:rPr lang="en-US" dirty="0" smtClean="0"/>
              <a:t>Healthcare </a:t>
            </a:r>
            <a:r>
              <a:rPr lang="en-US" dirty="0"/>
              <a:t>Teams, with 36,983 </a:t>
            </a:r>
            <a:r>
              <a:rPr lang="en-US" dirty="0" smtClean="0"/>
              <a:t>Healthcare </a:t>
            </a:r>
            <a:r>
              <a:rPr lang="en-US" dirty="0"/>
              <a:t>Personnel and a Community Network made up of 42,572 members, ensuring the effective right to health of all Nicaraguans</a:t>
            </a:r>
            <a:endParaRPr dirty="0"/>
          </a:p>
        </p:txBody>
      </p:sp>
      <p:sp>
        <p:nvSpPr>
          <p:cNvPr id="182" name="Rectángulo 9"/>
          <p:cNvSpPr/>
          <p:nvPr/>
        </p:nvSpPr>
        <p:spPr>
          <a:xfrm>
            <a:off x="2690646" y="4133579"/>
            <a:ext cx="9165023" cy="2593018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5000"/>
              </a:lnSpc>
              <a:defRPr sz="2600" b="1">
                <a:uFill>
                  <a:solidFill>
                    <a:srgbClr val="000000"/>
                  </a:solidFill>
                </a:uFill>
              </a:defRPr>
            </a:pPr>
            <a:r>
              <a:rPr lang="es-NI" dirty="0" err="1"/>
              <a:t>Health</a:t>
            </a:r>
            <a:r>
              <a:rPr lang="es-NI" dirty="0"/>
              <a:t> Network</a:t>
            </a:r>
            <a:endParaRPr dirty="0"/>
          </a:p>
          <a:p>
            <a:pPr algn="just"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rPr lang="en-US" sz="2600" dirty="0"/>
              <a:t>73 hospitals (12 National, 7 Regional, 12 Departmental and 42 primary hospitals).</a:t>
            </a:r>
          </a:p>
          <a:p>
            <a:pPr algn="just"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rPr lang="en-US" sz="2600" dirty="0"/>
              <a:t>143 </a:t>
            </a:r>
            <a:r>
              <a:rPr lang="en-US" sz="2600" dirty="0" smtClean="0"/>
              <a:t>Health </a:t>
            </a:r>
            <a:r>
              <a:rPr lang="en-US" sz="2600" dirty="0"/>
              <a:t>Centers, 1,333 </a:t>
            </a:r>
            <a:r>
              <a:rPr lang="en-US" sz="2600" dirty="0" smtClean="0"/>
              <a:t>Health </a:t>
            </a:r>
            <a:r>
              <a:rPr lang="en-US" sz="2600" dirty="0"/>
              <a:t>Posts and 2,841 Base Houses.</a:t>
            </a:r>
          </a:p>
          <a:p>
            <a:pPr algn="just">
              <a:defRPr sz="2600">
                <a:uFill>
                  <a:solidFill>
                    <a:srgbClr val="000000"/>
                  </a:solidFill>
                </a:uFill>
              </a:defRPr>
            </a:pPr>
            <a:r>
              <a:rPr lang="en-US" sz="2600" dirty="0"/>
              <a:t>178 Maternity Homes, 93 Homes for People with Special Needs and 80 mobile clinics</a:t>
            </a:r>
            <a:endParaRPr sz="2600" dirty="0"/>
          </a:p>
        </p:txBody>
      </p:sp>
      <p:pic>
        <p:nvPicPr>
          <p:cNvPr id="183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248" y="1924575"/>
            <a:ext cx="2448912" cy="2092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n 12" descr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7" y="4133579"/>
            <a:ext cx="2469931" cy="2593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Elipse 2"/>
          <p:cNvGrpSpPr/>
          <p:nvPr/>
        </p:nvGrpSpPr>
        <p:grpSpPr>
          <a:xfrm>
            <a:off x="914399" y="73569"/>
            <a:ext cx="7304691" cy="1397880"/>
            <a:chOff x="0" y="-1"/>
            <a:chExt cx="7304690" cy="1397878"/>
          </a:xfrm>
        </p:grpSpPr>
        <p:sp>
          <p:nvSpPr>
            <p:cNvPr id="186" name="Óvalo"/>
            <p:cNvSpPr/>
            <p:nvPr/>
          </p:nvSpPr>
          <p:spPr>
            <a:xfrm>
              <a:off x="0" y="-1"/>
              <a:ext cx="7304690" cy="1397878"/>
            </a:xfrm>
            <a:prstGeom prst="ellipse">
              <a:avLst/>
            </a:prstGeom>
            <a:solidFill>
              <a:srgbClr val="DAE3F3"/>
            </a:solidFill>
            <a:ln w="381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/>
              </a:pPr>
              <a:endParaRPr/>
            </a:p>
          </p:txBody>
        </p:sp>
        <p:sp>
          <p:nvSpPr>
            <p:cNvPr id="187" name="Diez Primeros Motivos de Atención en las Unidades de Salud…"/>
            <p:cNvSpPr txBox="1"/>
            <p:nvPr/>
          </p:nvSpPr>
          <p:spPr>
            <a:xfrm>
              <a:off x="1134516" y="98776"/>
              <a:ext cx="5035657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/>
              </a:pPr>
              <a:r>
                <a:rPr lang="en-US" dirty="0"/>
                <a:t>Top Ten Reasons for Care in </a:t>
              </a:r>
            </a:p>
            <a:p>
              <a:pPr algn="ctr">
                <a:defRPr sz="2400" b="1"/>
              </a:pPr>
              <a:r>
                <a:rPr lang="en-US" dirty="0"/>
                <a:t>Health Units</a:t>
              </a:r>
            </a:p>
            <a:p>
              <a:pPr algn="ctr">
                <a:defRPr sz="2400" b="1"/>
              </a:pPr>
              <a:r>
                <a:rPr lang="en-US" dirty="0"/>
                <a:t>January to July 2019- 2020</a:t>
              </a:r>
              <a:endParaRPr dirty="0"/>
            </a:p>
          </p:txBody>
        </p:sp>
      </p:grpSp>
      <p:pic>
        <p:nvPicPr>
          <p:cNvPr id="189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389" y="73570"/>
            <a:ext cx="2816610" cy="1933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706" y="2007474"/>
            <a:ext cx="2847976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n 5" descr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706" y="3607673"/>
            <a:ext cx="2847976" cy="1615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n 6" descr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389" y="5150068"/>
            <a:ext cx="2816611" cy="1707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37" y="2007474"/>
            <a:ext cx="8856414" cy="36534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Tabla 1"/>
          <p:cNvGraphicFramePr/>
          <p:nvPr>
            <p:extLst>
              <p:ext uri="{D42A27DB-BD31-4B8C-83A1-F6EECF244321}">
                <p14:modId xmlns:p14="http://schemas.microsoft.com/office/powerpoint/2010/main" val="4030405492"/>
              </p:ext>
            </p:extLst>
          </p:nvPr>
        </p:nvGraphicFramePr>
        <p:xfrm>
          <a:off x="257689" y="346839"/>
          <a:ext cx="9097051" cy="635350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88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7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1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9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0291">
                <a:tc gridSpan="4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8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Chronic</a:t>
                      </a:r>
                      <a:r>
                        <a:rPr lang="es-NI" sz="28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8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patients</a:t>
                      </a:r>
                      <a:r>
                        <a:rPr lang="es-NI" sz="28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8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treated</a:t>
                      </a:r>
                      <a:r>
                        <a:rPr lang="es-NI" sz="28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8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January-July</a:t>
                      </a:r>
                      <a:endParaRPr sz="28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8880" marR="8880" marT="8880" marB="8880" anchor="b" horzOverflow="overflow">
                    <a:lnB w="1270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34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</a:t>
                      </a:r>
                    </a:p>
                  </a:txBody>
                  <a:tcPr marL="8880" marR="8880" marT="8880" marB="888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2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Pathology</a:t>
                      </a:r>
                      <a:endParaRPr sz="22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8880" marR="8880" marT="8880" marB="8880" anchor="ctr" horzOverflow="overflow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2019</a:t>
                      </a:r>
                    </a:p>
                  </a:txBody>
                  <a:tcPr marL="8880" marR="8880" marT="8880" marB="888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2020</a:t>
                      </a:r>
                    </a:p>
                  </a:txBody>
                  <a:tcPr marL="8880" marR="8880" marT="8880" marB="888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Arterial </a:t>
                      </a: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hypertension</a:t>
                      </a:r>
                      <a:endParaRPr sz="22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117,833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127,843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51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Diabetes</a:t>
                      </a: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60,880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66,525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Rheumatic</a:t>
                      </a:r>
                      <a:r>
                        <a:rPr lang="es-NI"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diseases</a:t>
                      </a:r>
                      <a:endParaRPr sz="22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51,755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54,165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Epilep</a:t>
                      </a: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sy</a:t>
                      </a:r>
                      <a:endParaRPr sz="22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20,933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21,830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Bronchial</a:t>
                      </a:r>
                      <a:r>
                        <a:rPr lang="es-NI"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asthma</a:t>
                      </a:r>
                      <a:endParaRPr sz="22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17,220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18,587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Kidney</a:t>
                      </a:r>
                      <a:r>
                        <a:rPr lang="es-NI"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disease</a:t>
                      </a:r>
                      <a:endParaRPr sz="22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8,386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11,015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Heart </a:t>
                      </a: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disease</a:t>
                      </a:r>
                      <a:endParaRPr sz="22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8,354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10,142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8989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Psychiatric</a:t>
                      </a:r>
                      <a:r>
                        <a:rPr lang="es-NI"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illnesses</a:t>
                      </a:r>
                      <a:endParaRPr sz="22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5,803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6,638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Alcoholism</a:t>
                      </a: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3,805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3,839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2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Drug</a:t>
                      </a:r>
                      <a:r>
                        <a:rPr lang="es-NI" sz="2200" baseline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200" baseline="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addiction</a:t>
                      </a:r>
                      <a:endParaRPr sz="22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636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603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Parkinson</a:t>
                      </a: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434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455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Autism</a:t>
                      </a: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129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139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38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13</a:t>
                      </a:r>
                    </a:p>
                  </a:txBody>
                  <a:tcPr marL="8880" marR="8880" marT="8880" marB="888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Alzheimer</a:t>
                      </a:r>
                      <a:r>
                        <a:rPr lang="es-NI"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</a:t>
                      </a:r>
                      <a:endParaRPr sz="22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97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103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6247">
                <a:tc>
                  <a:txBody>
                    <a:bodyPr/>
                    <a:lstStyle/>
                    <a:p>
                      <a:pPr algn="l">
                        <a:defRPr sz="1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8880" marR="8880" marT="8880" marB="8880" anchor="b" horzOverflow="overflow">
                    <a:lnT w="635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8880" marR="8880" marT="8880" marB="8880" anchor="b" horzOverflow="overflow">
                    <a:lnT w="635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8880" marR="8880" marT="8880" marB="8880" anchor="b" horzOverflow="overflow">
                    <a:lnT w="635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8880" marR="8880" marT="8880" marB="8880" anchor="b" horzOverflow="overflow">
                    <a:lnT w="6350">
                      <a:solidFill>
                        <a:srgbClr val="000000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9122">
                <a:tc>
                  <a:txBody>
                    <a:bodyPr/>
                    <a:lstStyle/>
                    <a:p>
                      <a:pPr algn="l">
                        <a:defRPr sz="1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8880" marR="8880" marT="8880" marB="8880" anchor="b" horzOverflow="overflow"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endParaRPr dirty="0"/>
                    </a:p>
                  </a:txBody>
                  <a:tcPr marL="8880" marR="8880" marT="8880" marB="8880"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98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739" y="382313"/>
            <a:ext cx="2721646" cy="178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739" y="2169073"/>
            <a:ext cx="2721645" cy="207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n 5" descr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738" y="4247493"/>
            <a:ext cx="2721647" cy="1849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Tabla 15"/>
          <p:cNvGraphicFramePr/>
          <p:nvPr>
            <p:extLst>
              <p:ext uri="{D42A27DB-BD31-4B8C-83A1-F6EECF244321}">
                <p14:modId xmlns:p14="http://schemas.microsoft.com/office/powerpoint/2010/main" val="2665689992"/>
              </p:ext>
            </p:extLst>
          </p:nvPr>
        </p:nvGraphicFramePr>
        <p:xfrm>
          <a:off x="738878" y="403908"/>
          <a:ext cx="10189025" cy="539192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36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92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0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64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6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4269">
                <a:tc gridSpan="5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Top 10 causes of death by sex</a:t>
                      </a:r>
                    </a:p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January until July 2020</a:t>
                      </a:r>
                      <a:endParaRPr sz="2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ctr" horzOverflow="overflow"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254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No.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Causes of </a:t>
                      </a:r>
                      <a:r>
                        <a:rPr lang="es-NI" sz="20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Death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r>
                        <a:rPr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  <a:r>
                        <a:rPr lang="es-NI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Women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Total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Acute</a:t>
                      </a: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myocardial</a:t>
                      </a: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infarction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1,923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1,526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3,449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Diabetes mellitus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1,428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1,283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2,711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Influenza and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pneumonia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1,661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757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2,418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Malignant</a:t>
                      </a: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tumors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816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931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1,747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634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Hypertensive</a:t>
                      </a: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diseases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782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586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1,368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Renal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insufficiency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875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326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1,201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412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Cerebrovascular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diseases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424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452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876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Liver</a:t>
                      </a: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diseases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470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222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692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37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Bronchitis</a:t>
                      </a: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emphysema</a:t>
                      </a: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and </a:t>
                      </a: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asthma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381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288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669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6076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Pericarditis, endocarditis, and acute myocarditis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254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198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452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 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Other</a:t>
                      </a:r>
                      <a:r>
                        <a:rPr lang="es-NI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causes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3,251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1,834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5,085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 </a:t>
                      </a:r>
                    </a:p>
                  </a:txBody>
                  <a:tcPr marL="7940" marR="7940" marT="7940" marB="794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Tota</a:t>
                      </a:r>
                      <a:r>
                        <a:rPr lang="es-NI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12,265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8,403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20,668</a:t>
                      </a:r>
                    </a:p>
                  </a:txBody>
                  <a:tcPr marL="7940" marR="7940" marT="7940" marB="7940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03" name="CuadroTexto 19"/>
          <p:cNvSpPr txBox="1"/>
          <p:nvPr/>
        </p:nvSpPr>
        <p:spPr>
          <a:xfrm>
            <a:off x="542861" y="6146043"/>
            <a:ext cx="6002285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dirty="0"/>
              <a:t>Note: 7 people have undetermined sex</a:t>
            </a:r>
            <a:endParaRPr b="0" dirty="0"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Tabla 1"/>
          <p:cNvGraphicFramePr/>
          <p:nvPr>
            <p:extLst>
              <p:ext uri="{D42A27DB-BD31-4B8C-83A1-F6EECF244321}">
                <p14:modId xmlns:p14="http://schemas.microsoft.com/office/powerpoint/2010/main" val="1124566072"/>
              </p:ext>
            </p:extLst>
          </p:nvPr>
        </p:nvGraphicFramePr>
        <p:xfrm>
          <a:off x="252718" y="1219199"/>
          <a:ext cx="9208563" cy="509751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726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6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5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1122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Type</a:t>
                      </a:r>
                      <a:r>
                        <a:rPr lang="es-NI" sz="2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of </a:t>
                      </a:r>
                      <a:r>
                        <a:rPr lang="es-NI" sz="2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attentions</a:t>
                      </a:r>
                      <a:endParaRPr sz="2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January</a:t>
                      </a:r>
                      <a:r>
                        <a:rPr lang="es-NI" sz="2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r>
                        <a:rPr lang="es-NI" sz="2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July</a:t>
                      </a:r>
                      <a:r>
                        <a:rPr lang="es-NI" sz="2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2019</a:t>
                      </a:r>
                      <a:endParaRPr sz="2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January</a:t>
                      </a:r>
                      <a:r>
                        <a:rPr lang="es-NI" sz="2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r>
                        <a:rPr lang="es-NI" sz="2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s-NI" sz="2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July</a:t>
                      </a:r>
                      <a:r>
                        <a:rPr lang="es-NI" sz="2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2020</a:t>
                      </a:r>
                      <a:endParaRPr sz="2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94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Total medical </a:t>
                      </a:r>
                      <a:r>
                        <a:rPr lang="es-NI" sz="20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consultations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13,175,183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12,611,348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35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First</a:t>
                      </a:r>
                      <a:r>
                        <a:rPr lang="es-NI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time prenatal </a:t>
                      </a:r>
                      <a:r>
                        <a:rPr lang="es-NI" sz="20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care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92,515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85,619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39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Subsequent</a:t>
                      </a:r>
                      <a:r>
                        <a:rPr lang="es-NI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prenatal </a:t>
                      </a:r>
                      <a:r>
                        <a:rPr lang="es-NI" sz="20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care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240,468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215,262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2358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NI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Total prenatal </a:t>
                      </a:r>
                      <a:r>
                        <a:rPr lang="es-NI" sz="20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care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332,983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300,881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389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Total controls for children under 1 year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329,037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283,992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345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Total of controls to children from 1 to 4 years</a:t>
                      </a:r>
                      <a:endParaRPr sz="20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526,263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474,026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6" name="Rectángulo 2"/>
          <p:cNvSpPr txBox="1"/>
          <p:nvPr/>
        </p:nvSpPr>
        <p:spPr>
          <a:xfrm>
            <a:off x="380547" y="6316710"/>
            <a:ext cx="367664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rPr lang="es-NI" dirty="0" err="1"/>
              <a:t>Source</a:t>
            </a:r>
            <a:r>
              <a:rPr lang="es-NI" dirty="0"/>
              <a:t>: </a:t>
            </a:r>
            <a:r>
              <a:rPr lang="es-NI" dirty="0" err="1"/>
              <a:t>Outpatient</a:t>
            </a:r>
            <a:r>
              <a:rPr lang="es-NI" dirty="0"/>
              <a:t> </a:t>
            </a:r>
            <a:r>
              <a:rPr lang="es-NI" dirty="0" err="1"/>
              <a:t>Service</a:t>
            </a:r>
            <a:endParaRPr dirty="0"/>
          </a:p>
        </p:txBody>
      </p:sp>
      <p:grpSp>
        <p:nvGrpSpPr>
          <p:cNvPr id="209" name="Elipse 3"/>
          <p:cNvGrpSpPr/>
          <p:nvPr/>
        </p:nvGrpSpPr>
        <p:grpSpPr>
          <a:xfrm>
            <a:off x="1198179" y="206648"/>
            <a:ext cx="7304691" cy="899934"/>
            <a:chOff x="0" y="0"/>
            <a:chExt cx="7304690" cy="899932"/>
          </a:xfrm>
        </p:grpSpPr>
        <p:sp>
          <p:nvSpPr>
            <p:cNvPr id="207" name="Óvalo"/>
            <p:cNvSpPr/>
            <p:nvPr/>
          </p:nvSpPr>
          <p:spPr>
            <a:xfrm>
              <a:off x="0" y="0"/>
              <a:ext cx="7304690" cy="899932"/>
            </a:xfrm>
            <a:prstGeom prst="ellipse">
              <a:avLst/>
            </a:prstGeom>
            <a:solidFill>
              <a:srgbClr val="FBE5D6"/>
            </a:solidFill>
            <a:ln w="381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/>
              </a:pPr>
              <a:endParaRPr/>
            </a:p>
          </p:txBody>
        </p:sp>
        <p:sp>
          <p:nvSpPr>
            <p:cNvPr id="208" name="Atenciones Brindadas…"/>
            <p:cNvSpPr txBox="1"/>
            <p:nvPr/>
          </p:nvSpPr>
          <p:spPr>
            <a:xfrm>
              <a:off x="1134516" y="34469"/>
              <a:ext cx="5035657" cy="830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/>
              </a:pPr>
              <a:r>
                <a:rPr lang="en-US" dirty="0"/>
                <a:t>Services Provided</a:t>
              </a:r>
            </a:p>
            <a:p>
              <a:pPr algn="ctr">
                <a:defRPr sz="2400" b="1"/>
              </a:pPr>
              <a:r>
                <a:rPr lang="en-US" dirty="0"/>
                <a:t>January to July 2019-2020</a:t>
              </a:r>
              <a:endParaRPr dirty="0"/>
            </a:p>
          </p:txBody>
        </p:sp>
      </p:grpSp>
      <p:pic>
        <p:nvPicPr>
          <p:cNvPr id="210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821" y="1219199"/>
            <a:ext cx="2722180" cy="174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00" y="2962274"/>
            <a:ext cx="2705100" cy="168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n 6" descr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821" y="4648198"/>
            <a:ext cx="2714626" cy="1685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7" y="1944414"/>
            <a:ext cx="5081287" cy="392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830" y="0"/>
            <a:ext cx="5019010" cy="3429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n 5" descr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920" y="3429479"/>
            <a:ext cx="5155642" cy="34294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D420B02-8315-4EB2-B57D-8A457817884A}"/>
              </a:ext>
            </a:extLst>
          </p:cNvPr>
          <p:cNvSpPr txBox="1"/>
          <p:nvPr/>
        </p:nvSpPr>
        <p:spPr>
          <a:xfrm>
            <a:off x="416105" y="343791"/>
            <a:ext cx="6355830" cy="64632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NI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National</a:t>
            </a:r>
            <a:r>
              <a:rPr kumimoji="0" lang="es-N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s-NI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Nutritional</a:t>
            </a:r>
            <a:r>
              <a:rPr kumimoji="0" lang="es-N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s-NI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Census</a:t>
            </a:r>
            <a:r>
              <a:rPr kumimoji="0" lang="es-N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70FF971B-3BD1-4A3D-864B-F9D3FD33F56B}"/>
              </a:ext>
            </a:extLst>
          </p:cNvPr>
          <p:cNvSpPr txBox="1"/>
          <p:nvPr/>
        </p:nvSpPr>
        <p:spPr>
          <a:xfrm>
            <a:off x="802387" y="2194426"/>
            <a:ext cx="4548566" cy="707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Acute</a:t>
            </a:r>
            <a:r>
              <a:rPr kumimoji="0" lang="es-NI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malnutrition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s-NI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B66F3AA-867E-4A25-A6B5-0273772BCF15}"/>
              </a:ext>
            </a:extLst>
          </p:cNvPr>
          <p:cNvSpPr/>
          <p:nvPr/>
        </p:nvSpPr>
        <p:spPr>
          <a:xfrm>
            <a:off x="7056739" y="177303"/>
            <a:ext cx="4595527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malnutrition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F00F976-5CA1-4A94-A2A0-C227A09F6FCD}"/>
              </a:ext>
            </a:extLst>
          </p:cNvPr>
          <p:cNvSpPr/>
          <p:nvPr/>
        </p:nvSpPr>
        <p:spPr>
          <a:xfrm>
            <a:off x="7056738" y="3552205"/>
            <a:ext cx="4595527" cy="707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Overweight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Obsetity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N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s-N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endParaRPr lang="es-N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n 1" descr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" y="106176"/>
            <a:ext cx="5633546" cy="3582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872" y="0"/>
            <a:ext cx="5754734" cy="3689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n 3" descr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842" y="3227750"/>
            <a:ext cx="5517930" cy="342948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9766A0B-0B0C-4B68-BE2E-DD512E4799CC}"/>
              </a:ext>
            </a:extLst>
          </p:cNvPr>
          <p:cNvSpPr txBox="1"/>
          <p:nvPr/>
        </p:nvSpPr>
        <p:spPr>
          <a:xfrm>
            <a:off x="626572" y="259652"/>
            <a:ext cx="4548566" cy="707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Acute</a:t>
            </a:r>
            <a:r>
              <a:rPr kumimoji="0" lang="es-NI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malnutrition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s-NI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07FBE57-B901-4FA5-8F48-FB3FEDABD915}"/>
              </a:ext>
            </a:extLst>
          </p:cNvPr>
          <p:cNvSpPr txBox="1"/>
          <p:nvPr/>
        </p:nvSpPr>
        <p:spPr>
          <a:xfrm>
            <a:off x="6439137" y="191678"/>
            <a:ext cx="4947270" cy="707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</a:t>
            </a:r>
            <a:r>
              <a:rPr kumimoji="0" lang="es-NI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malnutrition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s-NI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AA97170-476B-402D-AC4C-A256F05536FD}"/>
              </a:ext>
            </a:extLst>
          </p:cNvPr>
          <p:cNvSpPr txBox="1"/>
          <p:nvPr/>
        </p:nvSpPr>
        <p:spPr>
          <a:xfrm>
            <a:off x="3668459" y="3402066"/>
            <a:ext cx="4947270" cy="707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Overweight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s-NI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kumimoji="0" lang="es-NI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1 Rectángulo"/>
          <p:cNvSpPr/>
          <p:nvPr/>
        </p:nvSpPr>
        <p:spPr>
          <a:xfrm>
            <a:off x="1240221" y="2329556"/>
            <a:ext cx="9511862" cy="954107"/>
          </a:xfrm>
          <a:prstGeom prst="rect">
            <a:avLst/>
          </a:prstGeom>
          <a:solidFill>
            <a:srgbClr val="FF99FF"/>
          </a:solidFill>
          <a:ln w="12700">
            <a:solidFill>
              <a:srgbClr val="32538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  <a:p>
            <a:pPr algn="ctr">
              <a:defRPr sz="28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s-NI" dirty="0" err="1"/>
              <a:t>Epidemiological</a:t>
            </a:r>
            <a:r>
              <a:rPr lang="es-NI" dirty="0"/>
              <a:t> </a:t>
            </a:r>
            <a:r>
              <a:rPr lang="es-NI" dirty="0" err="1"/>
              <a:t>Situation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911</Words>
  <Application>Microsoft Office PowerPoint</Application>
  <PresentationFormat>Personalizado</PresentationFormat>
  <Paragraphs>286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Key elements in preparing for and responding to the COVID-19 pandemic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Quelra Brooks</dc:creator>
  <cp:lastModifiedBy>Martha</cp:lastModifiedBy>
  <cp:revision>13</cp:revision>
  <dcterms:modified xsi:type="dcterms:W3CDTF">2020-08-17T14:06:11Z</dcterms:modified>
</cp:coreProperties>
</file>