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5"/>
  </p:notesMasterIdLst>
  <p:sldIdLst>
    <p:sldId id="257" r:id="rId4"/>
    <p:sldId id="268" r:id="rId5"/>
    <p:sldId id="269" r:id="rId6"/>
    <p:sldId id="270" r:id="rId7"/>
    <p:sldId id="287" r:id="rId8"/>
    <p:sldId id="278" r:id="rId9"/>
    <p:sldId id="272" r:id="rId10"/>
    <p:sldId id="289" r:id="rId11"/>
    <p:sldId id="281" r:id="rId12"/>
    <p:sldId id="293" r:id="rId13"/>
    <p:sldId id="294" r:id="rId14"/>
    <p:sldId id="295" r:id="rId15"/>
    <p:sldId id="290" r:id="rId16"/>
    <p:sldId id="283" r:id="rId17"/>
    <p:sldId id="279" r:id="rId18"/>
    <p:sldId id="280" r:id="rId19"/>
    <p:sldId id="291" r:id="rId20"/>
    <p:sldId id="285" r:id="rId21"/>
    <p:sldId id="297" r:id="rId22"/>
    <p:sldId id="284" r:id="rId23"/>
    <p:sldId id="28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a Valeria Romero Guido" initials="AVRG" lastIdx="4" clrIdx="0">
    <p:extLst>
      <p:ext uri="{19B8F6BF-5375-455C-9EA6-DF929625EA0E}">
        <p15:presenceInfo xmlns:p15="http://schemas.microsoft.com/office/powerpoint/2012/main" userId="a35d7391c0662c8f" providerId="Windows Live"/>
      </p:ext>
    </p:extLst>
  </p:cmAuthor>
  <p:cmAuthor id="2" name="Adilia Ramirez Levin" initials="ARL" lastIdx="9" clrIdx="1">
    <p:extLst>
      <p:ext uri="{19B8F6BF-5375-455C-9EA6-DF929625EA0E}">
        <p15:presenceInfo xmlns:p15="http://schemas.microsoft.com/office/powerpoint/2012/main" userId="34efe3a3efad9b3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28" autoAdjust="0"/>
    <p:restoredTop sz="94660"/>
  </p:normalViewPr>
  <p:slideViewPr>
    <p:cSldViewPr>
      <p:cViewPr varScale="1">
        <p:scale>
          <a:sx n="68" d="100"/>
          <a:sy n="68" d="100"/>
        </p:scale>
        <p:origin x="149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ommentAuthors" Target="commentAuthor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A4625E-77BF-4A78-977C-B395AFC63D3E}" type="datetimeFigureOut">
              <a:rPr lang="en-US" smtClean="0"/>
              <a:pPr/>
              <a:t>8/7/2020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02DC67-C434-444F-9788-90976544AD11}" type="slidenum">
              <a:rPr lang="en-US" smtClean="0"/>
              <a:pPr/>
              <a:t>‹Nº›</a:t>
            </a:fld>
            <a:endParaRPr lang="en-US"/>
          </a:p>
        </p:txBody>
      </p:sp>
    </p:spTree>
    <p:extLst>
      <p:ext uri="{BB962C8B-B14F-4D97-AF65-F5344CB8AC3E}">
        <p14:creationId xmlns:p14="http://schemas.microsoft.com/office/powerpoint/2010/main" val="3230424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a:t>
            </a:fld>
            <a:endParaRPr lang="en-US" sz="1200" b="0" i="0">
              <a:latin typeface="Calibri"/>
              <a:ea typeface="+mn-ea"/>
              <a:cs typeface="+mn-cs"/>
            </a:endParaRPr>
          </a:p>
        </p:txBody>
      </p:sp>
    </p:spTree>
    <p:extLst>
      <p:ext uri="{BB962C8B-B14F-4D97-AF65-F5344CB8AC3E}">
        <p14:creationId xmlns:p14="http://schemas.microsoft.com/office/powerpoint/2010/main" val="1596122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11</a:t>
            </a:fld>
            <a:endParaRPr lang="en-US" sz="1200" b="0" i="0">
              <a:latin typeface="Calibri"/>
              <a:ea typeface="+mn-ea"/>
              <a:cs typeface="+mn-cs"/>
            </a:endParaRPr>
          </a:p>
        </p:txBody>
      </p:sp>
    </p:spTree>
    <p:extLst>
      <p:ext uri="{BB962C8B-B14F-4D97-AF65-F5344CB8AC3E}">
        <p14:creationId xmlns:p14="http://schemas.microsoft.com/office/powerpoint/2010/main" val="243958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12</a:t>
            </a:fld>
            <a:endParaRPr lang="en-US" sz="1200" b="0" i="0">
              <a:latin typeface="Calibri"/>
              <a:ea typeface="+mn-ea"/>
              <a:cs typeface="+mn-cs"/>
            </a:endParaRPr>
          </a:p>
        </p:txBody>
      </p:sp>
    </p:spTree>
    <p:extLst>
      <p:ext uri="{BB962C8B-B14F-4D97-AF65-F5344CB8AC3E}">
        <p14:creationId xmlns:p14="http://schemas.microsoft.com/office/powerpoint/2010/main" val="34094816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13</a:t>
            </a:fld>
            <a:endParaRPr lang="en-US" sz="1200" b="0" i="0">
              <a:latin typeface="Calibri"/>
              <a:ea typeface="+mn-ea"/>
              <a:cs typeface="+mn-cs"/>
            </a:endParaRPr>
          </a:p>
        </p:txBody>
      </p:sp>
    </p:spTree>
    <p:extLst>
      <p:ext uri="{BB962C8B-B14F-4D97-AF65-F5344CB8AC3E}">
        <p14:creationId xmlns:p14="http://schemas.microsoft.com/office/powerpoint/2010/main" val="3628794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14</a:t>
            </a:fld>
            <a:endParaRPr lang="en-US" sz="1200" b="0" i="0">
              <a:latin typeface="Calibri"/>
              <a:ea typeface="+mn-ea"/>
              <a:cs typeface="+mn-cs"/>
            </a:endParaRPr>
          </a:p>
        </p:txBody>
      </p:sp>
    </p:spTree>
    <p:extLst>
      <p:ext uri="{BB962C8B-B14F-4D97-AF65-F5344CB8AC3E}">
        <p14:creationId xmlns:p14="http://schemas.microsoft.com/office/powerpoint/2010/main" val="3220479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15</a:t>
            </a:fld>
            <a:endParaRPr lang="en-US" sz="1200" b="0" i="0">
              <a:latin typeface="Calibri"/>
              <a:ea typeface="+mn-ea"/>
              <a:cs typeface="+mn-cs"/>
            </a:endParaRPr>
          </a:p>
        </p:txBody>
      </p:sp>
    </p:spTree>
    <p:extLst>
      <p:ext uri="{BB962C8B-B14F-4D97-AF65-F5344CB8AC3E}">
        <p14:creationId xmlns:p14="http://schemas.microsoft.com/office/powerpoint/2010/main" val="2519172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16</a:t>
            </a:fld>
            <a:endParaRPr lang="en-US" sz="1200" b="0" i="0">
              <a:latin typeface="Calibri"/>
              <a:ea typeface="+mn-ea"/>
              <a:cs typeface="+mn-cs"/>
            </a:endParaRPr>
          </a:p>
        </p:txBody>
      </p:sp>
    </p:spTree>
    <p:extLst>
      <p:ext uri="{BB962C8B-B14F-4D97-AF65-F5344CB8AC3E}">
        <p14:creationId xmlns:p14="http://schemas.microsoft.com/office/powerpoint/2010/main" val="24193898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17</a:t>
            </a:fld>
            <a:endParaRPr lang="en-US" sz="1200" b="0" i="0">
              <a:latin typeface="Calibri"/>
              <a:ea typeface="+mn-ea"/>
              <a:cs typeface="+mn-cs"/>
            </a:endParaRPr>
          </a:p>
        </p:txBody>
      </p:sp>
    </p:spTree>
    <p:extLst>
      <p:ext uri="{BB962C8B-B14F-4D97-AF65-F5344CB8AC3E}">
        <p14:creationId xmlns:p14="http://schemas.microsoft.com/office/powerpoint/2010/main" val="3979138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18</a:t>
            </a:fld>
            <a:endParaRPr lang="en-US" sz="1200" b="0" i="0">
              <a:latin typeface="Calibri"/>
              <a:ea typeface="+mn-ea"/>
              <a:cs typeface="+mn-cs"/>
            </a:endParaRPr>
          </a:p>
        </p:txBody>
      </p:sp>
    </p:spTree>
    <p:extLst>
      <p:ext uri="{BB962C8B-B14F-4D97-AF65-F5344CB8AC3E}">
        <p14:creationId xmlns:p14="http://schemas.microsoft.com/office/powerpoint/2010/main" val="10495526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19</a:t>
            </a:fld>
            <a:endParaRPr lang="en-US" sz="1200" b="0" i="0">
              <a:latin typeface="Calibri"/>
              <a:ea typeface="+mn-ea"/>
              <a:cs typeface="+mn-cs"/>
            </a:endParaRPr>
          </a:p>
        </p:txBody>
      </p:sp>
    </p:spTree>
    <p:extLst>
      <p:ext uri="{BB962C8B-B14F-4D97-AF65-F5344CB8AC3E}">
        <p14:creationId xmlns:p14="http://schemas.microsoft.com/office/powerpoint/2010/main" val="36581384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20</a:t>
            </a:fld>
            <a:endParaRPr lang="en-US" sz="1200" b="0" i="0">
              <a:latin typeface="Calibri"/>
              <a:ea typeface="+mn-ea"/>
              <a:cs typeface="+mn-cs"/>
            </a:endParaRPr>
          </a:p>
        </p:txBody>
      </p:sp>
    </p:spTree>
    <p:extLst>
      <p:ext uri="{BB962C8B-B14F-4D97-AF65-F5344CB8AC3E}">
        <p14:creationId xmlns:p14="http://schemas.microsoft.com/office/powerpoint/2010/main" val="2172235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2</a:t>
            </a:fld>
            <a:endParaRPr lang="en-US" sz="1200" b="0" i="0">
              <a:latin typeface="Calibri"/>
              <a:ea typeface="+mn-ea"/>
              <a:cs typeface="+mn-cs"/>
            </a:endParaRPr>
          </a:p>
        </p:txBody>
      </p:sp>
    </p:spTree>
    <p:extLst>
      <p:ext uri="{BB962C8B-B14F-4D97-AF65-F5344CB8AC3E}">
        <p14:creationId xmlns:p14="http://schemas.microsoft.com/office/powerpoint/2010/main" val="24271167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21</a:t>
            </a:fld>
            <a:endParaRPr lang="en-US" sz="1200" b="0" i="0">
              <a:latin typeface="Calibri"/>
              <a:ea typeface="+mn-ea"/>
              <a:cs typeface="+mn-cs"/>
            </a:endParaRPr>
          </a:p>
        </p:txBody>
      </p:sp>
    </p:spTree>
    <p:extLst>
      <p:ext uri="{BB962C8B-B14F-4D97-AF65-F5344CB8AC3E}">
        <p14:creationId xmlns:p14="http://schemas.microsoft.com/office/powerpoint/2010/main" val="4263276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3</a:t>
            </a:fld>
            <a:endParaRPr lang="en-US" sz="1200" b="0" i="0">
              <a:latin typeface="Calibri"/>
              <a:ea typeface="+mn-ea"/>
              <a:cs typeface="+mn-cs"/>
            </a:endParaRPr>
          </a:p>
        </p:txBody>
      </p:sp>
    </p:spTree>
    <p:extLst>
      <p:ext uri="{BB962C8B-B14F-4D97-AF65-F5344CB8AC3E}">
        <p14:creationId xmlns:p14="http://schemas.microsoft.com/office/powerpoint/2010/main" val="1080430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4</a:t>
            </a:fld>
            <a:endParaRPr lang="en-US" sz="1200" b="0" i="0">
              <a:latin typeface="Calibri"/>
              <a:ea typeface="+mn-ea"/>
              <a:cs typeface="+mn-cs"/>
            </a:endParaRPr>
          </a:p>
        </p:txBody>
      </p:sp>
    </p:spTree>
    <p:extLst>
      <p:ext uri="{BB962C8B-B14F-4D97-AF65-F5344CB8AC3E}">
        <p14:creationId xmlns:p14="http://schemas.microsoft.com/office/powerpoint/2010/main" val="3700992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5</a:t>
            </a:fld>
            <a:endParaRPr lang="en-US" sz="1200" b="0" i="0">
              <a:latin typeface="Calibri"/>
              <a:ea typeface="+mn-ea"/>
              <a:cs typeface="+mn-cs"/>
            </a:endParaRPr>
          </a:p>
        </p:txBody>
      </p:sp>
    </p:spTree>
    <p:extLst>
      <p:ext uri="{BB962C8B-B14F-4D97-AF65-F5344CB8AC3E}">
        <p14:creationId xmlns:p14="http://schemas.microsoft.com/office/powerpoint/2010/main" val="786728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6</a:t>
            </a:fld>
            <a:endParaRPr lang="en-US" sz="1200" b="0" i="0">
              <a:latin typeface="Calibri"/>
              <a:ea typeface="+mn-ea"/>
              <a:cs typeface="+mn-cs"/>
            </a:endParaRPr>
          </a:p>
        </p:txBody>
      </p:sp>
    </p:spTree>
    <p:extLst>
      <p:ext uri="{BB962C8B-B14F-4D97-AF65-F5344CB8AC3E}">
        <p14:creationId xmlns:p14="http://schemas.microsoft.com/office/powerpoint/2010/main" val="3962365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7</a:t>
            </a:fld>
            <a:endParaRPr lang="en-US" sz="1200" b="0" i="0">
              <a:latin typeface="Calibri"/>
              <a:ea typeface="+mn-ea"/>
              <a:cs typeface="+mn-cs"/>
            </a:endParaRPr>
          </a:p>
        </p:txBody>
      </p:sp>
    </p:spTree>
    <p:extLst>
      <p:ext uri="{BB962C8B-B14F-4D97-AF65-F5344CB8AC3E}">
        <p14:creationId xmlns:p14="http://schemas.microsoft.com/office/powerpoint/2010/main" val="36413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9</a:t>
            </a:fld>
            <a:endParaRPr lang="en-US" sz="1200" b="0" i="0">
              <a:latin typeface="Calibri"/>
              <a:ea typeface="+mn-ea"/>
              <a:cs typeface="+mn-cs"/>
            </a:endParaRPr>
          </a:p>
        </p:txBody>
      </p:sp>
    </p:spTree>
    <p:extLst>
      <p:ext uri="{BB962C8B-B14F-4D97-AF65-F5344CB8AC3E}">
        <p14:creationId xmlns:p14="http://schemas.microsoft.com/office/powerpoint/2010/main" val="3658863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8/7/2020 8:48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10</a:t>
            </a:fld>
            <a:endParaRPr lang="en-US" sz="1200" b="0" i="0">
              <a:latin typeface="Calibri"/>
              <a:ea typeface="+mn-ea"/>
              <a:cs typeface="+mn-cs"/>
            </a:endParaRPr>
          </a:p>
        </p:txBody>
      </p:sp>
    </p:spTree>
    <p:extLst>
      <p:ext uri="{BB962C8B-B14F-4D97-AF65-F5344CB8AC3E}">
        <p14:creationId xmlns:p14="http://schemas.microsoft.com/office/powerpoint/2010/main" val="1303208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NI"/>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NI"/>
          </a:p>
        </p:txBody>
      </p:sp>
      <p:sp>
        <p:nvSpPr>
          <p:cNvPr id="4" name="Marcador de fecha 3"/>
          <p:cNvSpPr>
            <a:spLocks noGrp="1"/>
          </p:cNvSpPr>
          <p:nvPr>
            <p:ph type="dt" sz="half" idx="10"/>
          </p:nvPr>
        </p:nvSpPr>
        <p:spPr>
          <a:xfrm>
            <a:off x="628650" y="6356351"/>
            <a:ext cx="2057400" cy="365125"/>
          </a:xfrm>
          <a:prstGeom prst="rect">
            <a:avLst/>
          </a:prstGeom>
        </p:spPr>
        <p:txBody>
          <a:bodyPr/>
          <a:lstStyle/>
          <a:p>
            <a:fld id="{6B27C89F-22D4-495C-8882-73EF3F1648F5}" type="datetimeFigureOut">
              <a:rPr lang="es-NI" smtClean="0"/>
              <a:t>07/08/2020</a:t>
            </a:fld>
            <a:endParaRPr lang="es-NI"/>
          </a:p>
        </p:txBody>
      </p:sp>
      <p:sp>
        <p:nvSpPr>
          <p:cNvPr id="5" name="Marcador de pie de página 4"/>
          <p:cNvSpPr>
            <a:spLocks noGrp="1"/>
          </p:cNvSpPr>
          <p:nvPr>
            <p:ph type="ftr" sz="quarter" idx="11"/>
          </p:nvPr>
        </p:nvSpPr>
        <p:spPr>
          <a:xfrm>
            <a:off x="3028950" y="6356351"/>
            <a:ext cx="3086100" cy="365125"/>
          </a:xfrm>
          <a:prstGeom prst="rect">
            <a:avLst/>
          </a:prstGeom>
        </p:spPr>
        <p:txBody>
          <a:bodyPr/>
          <a:lstStyle/>
          <a:p>
            <a:endParaRPr lang="es-NI"/>
          </a:p>
        </p:txBody>
      </p:sp>
      <p:sp>
        <p:nvSpPr>
          <p:cNvPr id="6" name="Marcador de número de diapositiva 5"/>
          <p:cNvSpPr>
            <a:spLocks noGrp="1"/>
          </p:cNvSpPr>
          <p:nvPr>
            <p:ph type="sldNum" sz="quarter" idx="12"/>
          </p:nvPr>
        </p:nvSpPr>
        <p:spPr>
          <a:xfrm>
            <a:off x="6457950" y="6356351"/>
            <a:ext cx="2057400" cy="365125"/>
          </a:xfrm>
          <a:prstGeom prst="rect">
            <a:avLst/>
          </a:prstGeom>
        </p:spPr>
        <p:txBody>
          <a:bodyPr/>
          <a:lstStyle/>
          <a:p>
            <a:fld id="{1308077F-BC18-4FC0-A8E1-35A24609996F}" type="slidenum">
              <a:rPr lang="es-NI" smtClean="0"/>
              <a:t>‹Nº›</a:t>
            </a:fld>
            <a:endParaRPr lang="es-NI"/>
          </a:p>
        </p:txBody>
      </p:sp>
    </p:spTree>
    <p:extLst>
      <p:ext uri="{BB962C8B-B14F-4D97-AF65-F5344CB8AC3E}">
        <p14:creationId xmlns:p14="http://schemas.microsoft.com/office/powerpoint/2010/main" val="375840275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5"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 id="2147483690" r:id="rId2"/>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9792" y="278153"/>
            <a:ext cx="6048672" cy="1523495"/>
          </a:xfrm>
        </p:spPr>
        <p:txBody>
          <a:bodyPr>
            <a:normAutofit/>
          </a:bodyPr>
          <a:lstStyle/>
          <a:p>
            <a:pPr algn="ctr" defTabSz="914400">
              <a:lnSpc>
                <a:spcPct val="90000"/>
              </a:lnSpc>
              <a:spcBef>
                <a:spcPts val="0"/>
              </a:spcBef>
              <a:buNone/>
            </a:pPr>
            <a:r>
              <a:rPr lang="es-ES_tradnl" sz="5400" b="0" i="0" spc="-150" noProof="1">
                <a:solidFill>
                  <a:schemeClr val="bg1"/>
                </a:solidFill>
                <a:effectLst>
                  <a:outerShdw blurRad="50800" dist="38100" dir="2700000" algn="tl">
                    <a:prstClr val="black">
                      <a:alpha val="40000"/>
                    </a:prstClr>
                  </a:outerShdw>
                </a:effectLst>
                <a:latin typeface="Calibri"/>
                <a:ea typeface="+mn-ea"/>
                <a:cs typeface="Arial"/>
              </a:rPr>
              <a:t>Public Prosecutor of Nicaragua</a:t>
            </a:r>
          </a:p>
        </p:txBody>
      </p:sp>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9912" y="2060848"/>
            <a:ext cx="4105925" cy="3529654"/>
          </a:xfrm>
          <a:prstGeom prst="ellipse">
            <a:avLst/>
          </a:prstGeom>
          <a:ln w="190500" cap="rnd">
            <a:solidFill>
              <a:schemeClr val="tx2">
                <a:lumMod val="75000"/>
              </a:schemeClr>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3085" y="-47383"/>
            <a:ext cx="2153094" cy="1849031"/>
          </a:xfrm>
          <a:prstGeom prst="rect">
            <a:avLst/>
          </a:prstGeom>
        </p:spPr>
      </p:pic>
      <p:sp>
        <p:nvSpPr>
          <p:cNvPr id="3" name="CuadroTexto 2"/>
          <p:cNvSpPr txBox="1"/>
          <p:nvPr/>
        </p:nvSpPr>
        <p:spPr>
          <a:xfrm>
            <a:off x="2486288" y="6021288"/>
            <a:ext cx="6693171" cy="553998"/>
          </a:xfrm>
          <a:prstGeom prst="rect">
            <a:avLst/>
          </a:prstGeom>
          <a:noFill/>
        </p:spPr>
        <p:txBody>
          <a:bodyPr wrap="square" rtlCol="0">
            <a:spAutoFit/>
          </a:bodyPr>
          <a:lstStyle/>
          <a:p>
            <a:pPr fontAlgn="t"/>
            <a:r>
              <a:rPr lang="en-US" sz="3000" b="1" dirty="0">
                <a:solidFill>
                  <a:schemeClr val="tx2">
                    <a:lumMod val="75000"/>
                  </a:schemeClr>
                </a:solidFill>
                <a:latin typeface="Segoe Script" panose="020B0504020000000003" pitchFamily="34" charset="0"/>
              </a:rPr>
              <a:t>With the victims ... for Justice!</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385"/>
            <a:ext cx="2153094" cy="1849031"/>
          </a:xfrm>
          <a:prstGeom prst="rect">
            <a:avLst/>
          </a:prstGeom>
        </p:spPr>
      </p:pic>
      <p:sp>
        <p:nvSpPr>
          <p:cNvPr id="3" name="Título 2"/>
          <p:cNvSpPr>
            <a:spLocks noGrp="1"/>
          </p:cNvSpPr>
          <p:nvPr>
            <p:ph type="ctrTitle"/>
          </p:nvPr>
        </p:nvSpPr>
        <p:spPr>
          <a:xfrm>
            <a:off x="1832324" y="555151"/>
            <a:ext cx="7128792" cy="1246495"/>
          </a:xfrm>
        </p:spPr>
        <p:txBody>
          <a:bodyPr/>
          <a:lstStyle/>
          <a:p>
            <a:r>
              <a:rPr lang="es-ES" dirty="0" err="1">
                <a:solidFill>
                  <a:schemeClr val="bg1"/>
                </a:solidFill>
              </a:rPr>
              <a:t>Public</a:t>
            </a:r>
            <a:r>
              <a:rPr lang="es-ES" dirty="0">
                <a:solidFill>
                  <a:schemeClr val="bg1"/>
                </a:solidFill>
              </a:rPr>
              <a:t> </a:t>
            </a:r>
            <a:r>
              <a:rPr lang="es-ES" dirty="0" err="1">
                <a:solidFill>
                  <a:schemeClr val="bg1"/>
                </a:solidFill>
              </a:rPr>
              <a:t>Prosecutor</a:t>
            </a:r>
            <a:r>
              <a:rPr lang="es-ES" dirty="0">
                <a:solidFill>
                  <a:schemeClr val="bg1"/>
                </a:solidFill>
              </a:rPr>
              <a:t> of Nicaragua</a:t>
            </a:r>
            <a:br>
              <a:rPr lang="es-ES" dirty="0">
                <a:solidFill>
                  <a:schemeClr val="bg1"/>
                </a:solidFill>
              </a:rPr>
            </a:br>
            <a:endParaRPr lang="es-ES" dirty="0">
              <a:solidFill>
                <a:schemeClr val="bg1"/>
              </a:solidFill>
            </a:endParaRPr>
          </a:p>
        </p:txBody>
      </p:sp>
      <p:sp>
        <p:nvSpPr>
          <p:cNvPr id="7" name="Subtítulo 2"/>
          <p:cNvSpPr>
            <a:spLocks noGrp="1"/>
          </p:cNvSpPr>
          <p:nvPr>
            <p:ph type="subTitle" idx="1"/>
          </p:nvPr>
        </p:nvSpPr>
        <p:spPr>
          <a:xfrm>
            <a:off x="525442" y="1679058"/>
            <a:ext cx="8439046" cy="3830279"/>
          </a:xfrm>
        </p:spPr>
        <p:txBody>
          <a:bodyPr/>
          <a:lstStyle/>
          <a:p>
            <a:pPr algn="just">
              <a:lnSpc>
                <a:spcPct val="150000"/>
              </a:lnSpc>
              <a:spcAft>
                <a:spcPts val="0"/>
              </a:spcAft>
            </a:pPr>
            <a:r>
              <a:rPr lang="en-US" sz="2000" dirty="0">
                <a:latin typeface="Calibri" panose="020F0502020204030204" pitchFamily="34" charset="0"/>
                <a:ea typeface="Calibri" panose="020F0502020204030204" pitchFamily="34" charset="0"/>
                <a:cs typeface="Calibri" panose="020F0502020204030204" pitchFamily="34" charset="0"/>
              </a:rPr>
              <a:t>2. Specialized Unit against Gender Violence</a:t>
            </a:r>
          </a:p>
          <a:p>
            <a:pPr algn="just">
              <a:lnSpc>
                <a:spcPct val="150000"/>
              </a:lnSpc>
              <a:spcAft>
                <a:spcPts val="0"/>
              </a:spcAft>
            </a:pPr>
            <a:r>
              <a:rPr lang="en-US" sz="2000" b="0" dirty="0">
                <a:latin typeface="Calibri" panose="020F0502020204030204" pitchFamily="34" charset="0"/>
                <a:ea typeface="Calibri" panose="020F0502020204030204" pitchFamily="34" charset="0"/>
                <a:cs typeface="Calibri" panose="020F0502020204030204" pitchFamily="34" charset="0"/>
              </a:rPr>
              <a:t>This unit is responsible for handling all cases related to </a:t>
            </a:r>
            <a:r>
              <a:rPr lang="en-US" sz="2000" dirty="0">
                <a:latin typeface="Calibri" panose="020F0502020204030204" pitchFamily="34" charset="0"/>
                <a:ea typeface="Calibri" panose="020F0502020204030204" pitchFamily="34" charset="0"/>
                <a:cs typeface="Calibri" panose="020F0502020204030204" pitchFamily="34" charset="0"/>
              </a:rPr>
              <a:t>Law 779, Comprehensive Law against Violence toward Women and reforms to Law 641, Penal Code, </a:t>
            </a:r>
            <a:r>
              <a:rPr lang="en-US" sz="2000" b="0" dirty="0">
                <a:latin typeface="Calibri" panose="020F0502020204030204" pitchFamily="34" charset="0"/>
                <a:ea typeface="Calibri" panose="020F0502020204030204" pitchFamily="34" charset="0"/>
                <a:cs typeface="Calibri" panose="020F0502020204030204" pitchFamily="34" charset="0"/>
              </a:rPr>
              <a:t>as well as the crime of non-compliance with alimony payments.</a:t>
            </a:r>
          </a:p>
          <a:p>
            <a:pPr algn="just">
              <a:lnSpc>
                <a:spcPct val="150000"/>
              </a:lnSpc>
              <a:spcAft>
                <a:spcPts val="0"/>
              </a:spcAft>
            </a:pPr>
            <a:endParaRPr lang="en-US" sz="2000"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0"/>
              </a:spcAft>
            </a:pPr>
            <a:r>
              <a:rPr lang="en-US" sz="2000" b="0" dirty="0">
                <a:latin typeface="Calibri" panose="020F0502020204030204" pitchFamily="34" charset="0"/>
                <a:ea typeface="Calibri" panose="020F0502020204030204" pitchFamily="34" charset="0"/>
                <a:cs typeface="Calibri" panose="020F0502020204030204" pitchFamily="34" charset="0"/>
              </a:rPr>
              <a:t>With prosecutors who are specialized in equality and gender-based violence, ensuring quality attention in order to achieve optimal results and guarantee access to justice.</a:t>
            </a:r>
            <a:endParaRPr lang="es-ES" sz="2000" b="0" dirty="0">
              <a:latin typeface="Calibri" panose="020F0502020204030204" pitchFamily="34" charset="0"/>
              <a:ea typeface="Calibri" panose="020F0502020204030204" pitchFamily="34" charset="0"/>
              <a:cs typeface="Calibri" panose="020F0502020204030204" pitchFamily="34" charset="0"/>
            </a:endParaRPr>
          </a:p>
        </p:txBody>
      </p:sp>
      <p:sp>
        <p:nvSpPr>
          <p:cNvPr id="6" name="CuadroTexto 5"/>
          <p:cNvSpPr txBox="1"/>
          <p:nvPr/>
        </p:nvSpPr>
        <p:spPr>
          <a:xfrm>
            <a:off x="5345259" y="6354940"/>
            <a:ext cx="3561331" cy="338554"/>
          </a:xfrm>
          <a:prstGeom prst="rect">
            <a:avLst/>
          </a:prstGeom>
          <a:noFill/>
        </p:spPr>
        <p:txBody>
          <a:bodyPr wrap="square" rtlCol="0">
            <a:spAutoFit/>
          </a:bodyPr>
          <a:lstStyle/>
          <a:p>
            <a:pPr fontAlgn="t"/>
            <a:r>
              <a:rPr lang="en-US" sz="1600" b="1" dirty="0">
                <a:solidFill>
                  <a:schemeClr val="tx2">
                    <a:lumMod val="75000"/>
                  </a:schemeClr>
                </a:solidFill>
                <a:latin typeface="Segoe Script" panose="020B0504020000000003" pitchFamily="34" charset="0"/>
              </a:rPr>
              <a:t>With the victims ... for Justice!</a:t>
            </a:r>
          </a:p>
        </p:txBody>
      </p:sp>
    </p:spTree>
    <p:extLst>
      <p:ext uri="{BB962C8B-B14F-4D97-AF65-F5344CB8AC3E}">
        <p14:creationId xmlns:p14="http://schemas.microsoft.com/office/powerpoint/2010/main" val="219551846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385"/>
            <a:ext cx="2153094" cy="1849031"/>
          </a:xfrm>
          <a:prstGeom prst="rect">
            <a:avLst/>
          </a:prstGeom>
        </p:spPr>
      </p:pic>
      <p:sp>
        <p:nvSpPr>
          <p:cNvPr id="3" name="Título 2"/>
          <p:cNvSpPr>
            <a:spLocks noGrp="1"/>
          </p:cNvSpPr>
          <p:nvPr>
            <p:ph type="ctrTitle"/>
          </p:nvPr>
        </p:nvSpPr>
        <p:spPr>
          <a:xfrm>
            <a:off x="1809147" y="508758"/>
            <a:ext cx="7128792" cy="1246495"/>
          </a:xfrm>
        </p:spPr>
        <p:txBody>
          <a:bodyPr/>
          <a:lstStyle/>
          <a:p>
            <a:r>
              <a:rPr lang="es-ES" dirty="0" err="1">
                <a:solidFill>
                  <a:schemeClr val="bg1"/>
                </a:solidFill>
              </a:rPr>
              <a:t>Public</a:t>
            </a:r>
            <a:r>
              <a:rPr lang="es-ES" dirty="0">
                <a:solidFill>
                  <a:schemeClr val="bg1"/>
                </a:solidFill>
              </a:rPr>
              <a:t> </a:t>
            </a:r>
            <a:r>
              <a:rPr lang="es-ES" dirty="0" err="1">
                <a:solidFill>
                  <a:schemeClr val="bg1"/>
                </a:solidFill>
              </a:rPr>
              <a:t>Prosecutor</a:t>
            </a:r>
            <a:r>
              <a:rPr lang="es-ES" dirty="0">
                <a:solidFill>
                  <a:schemeClr val="bg1"/>
                </a:solidFill>
              </a:rPr>
              <a:t> of Nicaragua</a:t>
            </a:r>
            <a:br>
              <a:rPr lang="es-ES" dirty="0">
                <a:solidFill>
                  <a:schemeClr val="bg1"/>
                </a:solidFill>
              </a:rPr>
            </a:br>
            <a:endParaRPr lang="es-ES" dirty="0">
              <a:solidFill>
                <a:schemeClr val="bg1"/>
              </a:solidFill>
            </a:endParaRPr>
          </a:p>
        </p:txBody>
      </p:sp>
      <p:sp>
        <p:nvSpPr>
          <p:cNvPr id="7" name="Subtítulo 2"/>
          <p:cNvSpPr>
            <a:spLocks noGrp="1"/>
          </p:cNvSpPr>
          <p:nvPr>
            <p:ph type="subTitle" idx="1"/>
          </p:nvPr>
        </p:nvSpPr>
        <p:spPr>
          <a:xfrm>
            <a:off x="448804" y="1720887"/>
            <a:ext cx="8439046" cy="3354765"/>
          </a:xfrm>
        </p:spPr>
        <p:txBody>
          <a:bodyPr/>
          <a:lstStyle/>
          <a:p>
            <a:pPr algn="just">
              <a:lnSpc>
                <a:spcPct val="150000"/>
              </a:lnSpc>
              <a:spcAft>
                <a:spcPts val="0"/>
              </a:spcAft>
            </a:pPr>
            <a:endParaRPr lang="es-ES" sz="2000" b="0"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0"/>
              </a:spcAft>
            </a:pPr>
            <a:r>
              <a:rPr lang="en-US" sz="2000" dirty="0">
                <a:latin typeface="Calibri" panose="020F0502020204030204" pitchFamily="34" charset="0"/>
                <a:ea typeface="Calibri" panose="020F0502020204030204" pitchFamily="34" charset="0"/>
                <a:cs typeface="Calibri" panose="020F0502020204030204" pitchFamily="34" charset="0"/>
              </a:rPr>
              <a:t>3. Specialized Unit for Attention to Victims</a:t>
            </a:r>
          </a:p>
          <a:p>
            <a:pPr algn="just">
              <a:lnSpc>
                <a:spcPct val="150000"/>
              </a:lnSpc>
              <a:spcAft>
                <a:spcPts val="0"/>
              </a:spcAft>
            </a:pPr>
            <a:r>
              <a:rPr lang="en-US" sz="2000" b="0" dirty="0">
                <a:latin typeface="Calibri" panose="020F0502020204030204" pitchFamily="34" charset="0"/>
                <a:ea typeface="Calibri" panose="020F0502020204030204" pitchFamily="34" charset="0"/>
                <a:cs typeface="Calibri" panose="020F0502020204030204" pitchFamily="34" charset="0"/>
              </a:rPr>
              <a:t>Both in the investigative phase and in the judicial process, this Unit is in charge of providing a comprehensive service to children, adolescents and women who are victims of gender-based violence and sexual violence, in order to facilitate access to justice, avoid revictimization and guarantee reparations, taking into account their condition of vulnerability.</a:t>
            </a:r>
            <a:endParaRPr lang="es-ES" sz="2000" b="0" dirty="0">
              <a:latin typeface="Calibri" panose="020F0502020204030204" pitchFamily="34" charset="0"/>
              <a:ea typeface="Calibri" panose="020F0502020204030204" pitchFamily="34" charset="0"/>
              <a:cs typeface="Calibri" panose="020F0502020204030204" pitchFamily="34" charset="0"/>
            </a:endParaRPr>
          </a:p>
        </p:txBody>
      </p:sp>
      <p:sp>
        <p:nvSpPr>
          <p:cNvPr id="6" name="CuadroTexto 5"/>
          <p:cNvSpPr txBox="1"/>
          <p:nvPr/>
        </p:nvSpPr>
        <p:spPr>
          <a:xfrm>
            <a:off x="5345259" y="6354940"/>
            <a:ext cx="3561331" cy="338554"/>
          </a:xfrm>
          <a:prstGeom prst="rect">
            <a:avLst/>
          </a:prstGeom>
          <a:noFill/>
        </p:spPr>
        <p:txBody>
          <a:bodyPr wrap="square" rtlCol="0">
            <a:spAutoFit/>
          </a:bodyPr>
          <a:lstStyle/>
          <a:p>
            <a:pPr fontAlgn="t"/>
            <a:r>
              <a:rPr lang="en-US" sz="1600" b="1" dirty="0">
                <a:solidFill>
                  <a:schemeClr val="tx2">
                    <a:lumMod val="75000"/>
                  </a:schemeClr>
                </a:solidFill>
                <a:latin typeface="Segoe Script" panose="020B0504020000000003" pitchFamily="34" charset="0"/>
              </a:rPr>
              <a:t>With the victims ... for Justice!</a:t>
            </a:r>
          </a:p>
        </p:txBody>
      </p:sp>
    </p:spTree>
    <p:extLst>
      <p:ext uri="{BB962C8B-B14F-4D97-AF65-F5344CB8AC3E}">
        <p14:creationId xmlns:p14="http://schemas.microsoft.com/office/powerpoint/2010/main" val="26745399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385"/>
            <a:ext cx="2153094" cy="1849031"/>
          </a:xfrm>
          <a:prstGeom prst="rect">
            <a:avLst/>
          </a:prstGeom>
        </p:spPr>
      </p:pic>
      <p:sp>
        <p:nvSpPr>
          <p:cNvPr id="3" name="Título 2"/>
          <p:cNvSpPr>
            <a:spLocks noGrp="1"/>
          </p:cNvSpPr>
          <p:nvPr>
            <p:ph type="ctrTitle"/>
          </p:nvPr>
        </p:nvSpPr>
        <p:spPr>
          <a:xfrm>
            <a:off x="1778056" y="630502"/>
            <a:ext cx="7128792" cy="1246495"/>
          </a:xfrm>
        </p:spPr>
        <p:txBody>
          <a:bodyPr/>
          <a:lstStyle/>
          <a:p>
            <a:r>
              <a:rPr lang="es-ES" dirty="0" err="1">
                <a:solidFill>
                  <a:schemeClr val="bg1"/>
                </a:solidFill>
              </a:rPr>
              <a:t>Public</a:t>
            </a:r>
            <a:r>
              <a:rPr lang="es-ES" dirty="0">
                <a:solidFill>
                  <a:schemeClr val="bg1"/>
                </a:solidFill>
              </a:rPr>
              <a:t> </a:t>
            </a:r>
            <a:r>
              <a:rPr lang="es-ES" dirty="0" err="1">
                <a:solidFill>
                  <a:schemeClr val="bg1"/>
                </a:solidFill>
              </a:rPr>
              <a:t>Prosecutor</a:t>
            </a:r>
            <a:r>
              <a:rPr lang="es-ES" dirty="0">
                <a:solidFill>
                  <a:schemeClr val="bg1"/>
                </a:solidFill>
              </a:rPr>
              <a:t> of Nicaragua</a:t>
            </a:r>
            <a:br>
              <a:rPr lang="es-ES" dirty="0">
                <a:solidFill>
                  <a:schemeClr val="bg1"/>
                </a:solidFill>
              </a:rPr>
            </a:br>
            <a:endParaRPr lang="es-ES" dirty="0">
              <a:solidFill>
                <a:schemeClr val="bg1"/>
              </a:solidFill>
            </a:endParaRPr>
          </a:p>
        </p:txBody>
      </p:sp>
      <p:sp>
        <p:nvSpPr>
          <p:cNvPr id="7" name="Subtítulo 2"/>
          <p:cNvSpPr>
            <a:spLocks noGrp="1"/>
          </p:cNvSpPr>
          <p:nvPr>
            <p:ph type="subTitle" idx="1"/>
          </p:nvPr>
        </p:nvSpPr>
        <p:spPr>
          <a:xfrm>
            <a:off x="352477" y="1136614"/>
            <a:ext cx="8439046" cy="4692054"/>
          </a:xfrm>
        </p:spPr>
        <p:txBody>
          <a:bodyPr/>
          <a:lstStyle/>
          <a:p>
            <a:pPr algn="just">
              <a:lnSpc>
                <a:spcPct val="150000"/>
              </a:lnSpc>
              <a:spcAft>
                <a:spcPts val="0"/>
              </a:spcAft>
            </a:pPr>
            <a:endParaRPr lang="es-ES" sz="2000" b="0"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0"/>
              </a:spcAft>
            </a:pPr>
            <a:r>
              <a:rPr lang="en-US" sz="2000" dirty="0">
                <a:latin typeface="Calibri" panose="020F0502020204030204" pitchFamily="34" charset="0"/>
                <a:ea typeface="Calibri" panose="020F0502020204030204" pitchFamily="34" charset="0"/>
                <a:cs typeface="Calibri" panose="020F0502020204030204" pitchFamily="34" charset="0"/>
              </a:rPr>
              <a:t>4. Specialized Unit in Criminal Justice for Adolescents.</a:t>
            </a:r>
          </a:p>
          <a:p>
            <a:pPr algn="just">
              <a:lnSpc>
                <a:spcPct val="150000"/>
              </a:lnSpc>
              <a:spcAft>
                <a:spcPts val="0"/>
              </a:spcAft>
            </a:pPr>
            <a:r>
              <a:rPr lang="en-US" sz="2000" b="0" dirty="0">
                <a:latin typeface="Calibri" panose="020F0502020204030204" pitchFamily="34" charset="0"/>
                <a:ea typeface="Calibri" panose="020F0502020204030204" pitchFamily="34" charset="0"/>
                <a:cs typeface="Calibri" panose="020F0502020204030204" pitchFamily="34" charset="0"/>
              </a:rPr>
              <a:t>This Unit, made up of Prosecutors Specialized in Criminal Justice for Adolescents, has as its main function to analyze the police reports received and carry out criminal action according to the specialized procedure in accordance with Law 287, </a:t>
            </a:r>
            <a:r>
              <a:rPr lang="en-US" sz="2000" dirty="0">
                <a:latin typeface="Calibri" panose="020F0502020204030204" pitchFamily="34" charset="0"/>
                <a:ea typeface="Calibri" panose="020F0502020204030204" pitchFamily="34" charset="0"/>
                <a:cs typeface="Calibri" panose="020F0502020204030204" pitchFamily="34" charset="0"/>
              </a:rPr>
              <a:t>Children and Adolescents Code of Nicaragua</a:t>
            </a:r>
            <a:r>
              <a:rPr lang="en-US" sz="2000" b="0" dirty="0">
                <a:latin typeface="Calibri" panose="020F0502020204030204" pitchFamily="34" charset="0"/>
                <a:ea typeface="Calibri" panose="020F0502020204030204" pitchFamily="34" charset="0"/>
                <a:cs typeface="Calibri" panose="020F0502020204030204" pitchFamily="34" charset="0"/>
              </a:rPr>
              <a:t>, taking into account the guiding principles of the Specialized Criminal Justice System for Adolescents, the greater interest of the adolescent, the recognition and respect for their human rights, protection and integral development, as well as their reintegration to their family and society.</a:t>
            </a:r>
            <a:endParaRPr lang="es-ES" sz="2000" b="0" dirty="0">
              <a:latin typeface="Calibri" panose="020F0502020204030204" pitchFamily="34" charset="0"/>
              <a:ea typeface="Calibri" panose="020F0502020204030204" pitchFamily="34" charset="0"/>
              <a:cs typeface="Calibri" panose="020F0502020204030204" pitchFamily="34" charset="0"/>
            </a:endParaRPr>
          </a:p>
        </p:txBody>
      </p:sp>
      <p:sp>
        <p:nvSpPr>
          <p:cNvPr id="6" name="CuadroTexto 5"/>
          <p:cNvSpPr txBox="1"/>
          <p:nvPr/>
        </p:nvSpPr>
        <p:spPr>
          <a:xfrm>
            <a:off x="5345259" y="6354940"/>
            <a:ext cx="3561331" cy="338554"/>
          </a:xfrm>
          <a:prstGeom prst="rect">
            <a:avLst/>
          </a:prstGeom>
          <a:noFill/>
        </p:spPr>
        <p:txBody>
          <a:bodyPr wrap="square" rtlCol="0">
            <a:spAutoFit/>
          </a:bodyPr>
          <a:lstStyle/>
          <a:p>
            <a:pPr fontAlgn="t"/>
            <a:r>
              <a:rPr lang="en-US" sz="1600" b="1" dirty="0">
                <a:solidFill>
                  <a:schemeClr val="tx2">
                    <a:lumMod val="75000"/>
                  </a:schemeClr>
                </a:solidFill>
                <a:latin typeface="Segoe Script" panose="020B0504020000000003" pitchFamily="34" charset="0"/>
              </a:rPr>
              <a:t>With the victims ... for Justice!</a:t>
            </a:r>
          </a:p>
        </p:txBody>
      </p:sp>
    </p:spTree>
    <p:extLst>
      <p:ext uri="{BB962C8B-B14F-4D97-AF65-F5344CB8AC3E}">
        <p14:creationId xmlns:p14="http://schemas.microsoft.com/office/powerpoint/2010/main" val="24267254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385"/>
            <a:ext cx="2153094" cy="1849031"/>
          </a:xfrm>
          <a:prstGeom prst="rect">
            <a:avLst/>
          </a:prstGeom>
        </p:spPr>
      </p:pic>
      <p:sp>
        <p:nvSpPr>
          <p:cNvPr id="3" name="Título 2"/>
          <p:cNvSpPr>
            <a:spLocks noGrp="1"/>
          </p:cNvSpPr>
          <p:nvPr>
            <p:ph type="ctrTitle"/>
          </p:nvPr>
        </p:nvSpPr>
        <p:spPr>
          <a:xfrm>
            <a:off x="1799320" y="489331"/>
            <a:ext cx="7128792" cy="830997"/>
          </a:xfrm>
        </p:spPr>
        <p:txBody>
          <a:bodyPr/>
          <a:lstStyle/>
          <a:p>
            <a:r>
              <a:rPr lang="en-US" sz="4000" dirty="0">
                <a:solidFill>
                  <a:schemeClr val="bg1"/>
                </a:solidFill>
              </a:rPr>
              <a:t>The Public Prosecutor of Nicaragua</a:t>
            </a:r>
            <a:br>
              <a:rPr lang="en-US" sz="4000" dirty="0">
                <a:solidFill>
                  <a:schemeClr val="bg1"/>
                </a:solidFill>
              </a:rPr>
            </a:br>
            <a:r>
              <a:rPr lang="en-US" sz="2000" dirty="0">
                <a:solidFill>
                  <a:schemeClr val="bg1"/>
                </a:solidFill>
              </a:rPr>
              <a:t>Controls in the exercise of their functions</a:t>
            </a:r>
            <a:endParaRPr lang="es-ES" sz="2000" dirty="0">
              <a:solidFill>
                <a:schemeClr val="bg1"/>
              </a:solidFill>
            </a:endParaRPr>
          </a:p>
        </p:txBody>
      </p:sp>
      <p:sp>
        <p:nvSpPr>
          <p:cNvPr id="7" name="Subtítulo 2"/>
          <p:cNvSpPr>
            <a:spLocks noGrp="1"/>
          </p:cNvSpPr>
          <p:nvPr>
            <p:ph type="subTitle" idx="1"/>
          </p:nvPr>
        </p:nvSpPr>
        <p:spPr>
          <a:xfrm>
            <a:off x="467544" y="1052737"/>
            <a:ext cx="8439046" cy="5847755"/>
          </a:xfrm>
        </p:spPr>
        <p:txBody>
          <a:bodyPr/>
          <a:lstStyle/>
          <a:p>
            <a:pPr algn="just">
              <a:lnSpc>
                <a:spcPct val="150000"/>
              </a:lnSpc>
              <a:spcAft>
                <a:spcPts val="0"/>
              </a:spcAft>
            </a:pPr>
            <a:r>
              <a:rPr lang="es-ES" sz="2000" b="0" dirty="0">
                <a:effectLst/>
                <a:latin typeface="Calibri" panose="020F0502020204030204" pitchFamily="34" charset="0"/>
                <a:ea typeface="Calibri" panose="020F0502020204030204" pitchFamily="34" charset="0"/>
                <a:cs typeface="Calibri" panose="020F0502020204030204" pitchFamily="34" charset="0"/>
              </a:rPr>
              <a:t> </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Calibri" panose="020F0502020204030204" pitchFamily="34" charset="0"/>
              <a:buChar char="−"/>
              <a:tabLst>
                <a:tab pos="228600" algn="l"/>
              </a:tabLst>
            </a:pPr>
            <a:r>
              <a:rPr lang="en-US" sz="2000" b="0" dirty="0">
                <a:latin typeface="Calibri" panose="020F0502020204030204" pitchFamily="34" charset="0"/>
                <a:ea typeface="Calibri" panose="020F0502020204030204" pitchFamily="34" charset="0"/>
                <a:cs typeface="Calibri" panose="020F0502020204030204" pitchFamily="34" charset="0"/>
              </a:rPr>
              <a:t>Jurisdictional control: being the courts of justice who assess the accusation and all the requirements of the Prosecutor.</a:t>
            </a:r>
          </a:p>
          <a:p>
            <a:pPr marL="342900" lvl="0" indent="-342900" algn="just">
              <a:lnSpc>
                <a:spcPct val="150000"/>
              </a:lnSpc>
              <a:spcAft>
                <a:spcPts val="0"/>
              </a:spcAft>
              <a:buFont typeface="Calibri" panose="020F0502020204030204" pitchFamily="34" charset="0"/>
              <a:buChar char="−"/>
              <a:tabLst>
                <a:tab pos="228600" algn="l"/>
              </a:tabLst>
            </a:pPr>
            <a:r>
              <a:rPr lang="en-US" sz="2000" b="0" dirty="0">
                <a:latin typeface="Calibri" panose="020F0502020204030204" pitchFamily="34" charset="0"/>
                <a:ea typeface="Calibri" panose="020F0502020204030204" pitchFamily="34" charset="0"/>
                <a:cs typeface="Calibri" panose="020F0502020204030204" pitchFamily="34" charset="0"/>
              </a:rPr>
              <a:t>Control of parties: the Public Prosecutor represents the victim in the criminal process and the other parties involved can make requests to the Public Prosecutor.</a:t>
            </a:r>
          </a:p>
          <a:p>
            <a:pPr marL="342900" lvl="0" indent="-342900" algn="just">
              <a:lnSpc>
                <a:spcPct val="150000"/>
              </a:lnSpc>
              <a:spcAft>
                <a:spcPts val="0"/>
              </a:spcAft>
              <a:buFont typeface="Calibri" panose="020F0502020204030204" pitchFamily="34" charset="0"/>
              <a:buChar char="−"/>
              <a:tabLst>
                <a:tab pos="228600" algn="l"/>
              </a:tabLst>
            </a:pPr>
            <a:r>
              <a:rPr lang="en-US" sz="2000" b="0" dirty="0">
                <a:latin typeface="Calibri" panose="020F0502020204030204" pitchFamily="34" charset="0"/>
                <a:ea typeface="Calibri" panose="020F0502020204030204" pitchFamily="34" charset="0"/>
                <a:cs typeface="Calibri" panose="020F0502020204030204" pitchFamily="34" charset="0"/>
              </a:rPr>
              <a:t>Control of society: taking into account that hearings and trials are oral and public.</a:t>
            </a:r>
          </a:p>
          <a:p>
            <a:pPr marL="342900" lvl="0" indent="-342900" algn="just">
              <a:lnSpc>
                <a:spcPct val="150000"/>
              </a:lnSpc>
              <a:spcAft>
                <a:spcPts val="0"/>
              </a:spcAft>
              <a:buFont typeface="Calibri" panose="020F0502020204030204" pitchFamily="34" charset="0"/>
              <a:buChar char="−"/>
              <a:tabLst>
                <a:tab pos="228600" algn="l"/>
              </a:tabLst>
            </a:pPr>
            <a:r>
              <a:rPr lang="en-US" sz="2000" b="0" dirty="0">
                <a:latin typeface="Calibri" panose="020F0502020204030204" pitchFamily="34" charset="0"/>
                <a:ea typeface="Calibri" panose="020F0502020204030204" pitchFamily="34" charset="0"/>
                <a:cs typeface="Calibri" panose="020F0502020204030204" pitchFamily="34" charset="0"/>
              </a:rPr>
              <a:t>Political control: the Public Prosecutor is obliged to present an annual management report to the National Assembly.</a:t>
            </a:r>
          </a:p>
          <a:p>
            <a:pPr marL="342900" lvl="0" indent="-342900" algn="just">
              <a:lnSpc>
                <a:spcPct val="150000"/>
              </a:lnSpc>
              <a:spcAft>
                <a:spcPts val="0"/>
              </a:spcAft>
              <a:buFont typeface="Calibri" panose="020F0502020204030204" pitchFamily="34" charset="0"/>
              <a:buChar char="−"/>
              <a:tabLst>
                <a:tab pos="228600" algn="l"/>
              </a:tabLst>
            </a:pPr>
            <a:r>
              <a:rPr lang="en-US" sz="2000" b="0" dirty="0">
                <a:latin typeface="Calibri" panose="020F0502020204030204" pitchFamily="34" charset="0"/>
                <a:ea typeface="Calibri" panose="020F0502020204030204" pitchFamily="34" charset="0"/>
                <a:cs typeface="Calibri" panose="020F0502020204030204" pitchFamily="34" charset="0"/>
              </a:rPr>
              <a:t>Internal control: referring to the internal regulations of fiscal management and the Disciplinary Regulations.</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p:cNvSpPr txBox="1"/>
          <p:nvPr/>
        </p:nvSpPr>
        <p:spPr>
          <a:xfrm>
            <a:off x="5345259" y="6354940"/>
            <a:ext cx="3561331" cy="338554"/>
          </a:xfrm>
          <a:prstGeom prst="rect">
            <a:avLst/>
          </a:prstGeom>
          <a:noFill/>
        </p:spPr>
        <p:txBody>
          <a:bodyPr wrap="square" rtlCol="0">
            <a:spAutoFit/>
          </a:bodyPr>
          <a:lstStyle/>
          <a:p>
            <a:pPr fontAlgn="t"/>
            <a:r>
              <a:rPr lang="en-US" sz="1600" b="1" dirty="0">
                <a:solidFill>
                  <a:schemeClr val="tx2">
                    <a:lumMod val="75000"/>
                  </a:schemeClr>
                </a:solidFill>
                <a:latin typeface="Segoe Script" panose="020B0504020000000003" pitchFamily="34" charset="0"/>
              </a:rPr>
              <a:t>With the victims ... for Justice!</a:t>
            </a:r>
          </a:p>
        </p:txBody>
      </p:sp>
    </p:spTree>
    <p:extLst>
      <p:ext uri="{BB962C8B-B14F-4D97-AF65-F5344CB8AC3E}">
        <p14:creationId xmlns:p14="http://schemas.microsoft.com/office/powerpoint/2010/main" val="135577306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385"/>
            <a:ext cx="2153094" cy="1849031"/>
          </a:xfrm>
          <a:prstGeom prst="rect">
            <a:avLst/>
          </a:prstGeom>
        </p:spPr>
      </p:pic>
      <p:sp>
        <p:nvSpPr>
          <p:cNvPr id="3" name="Título 2"/>
          <p:cNvSpPr>
            <a:spLocks noGrp="1"/>
          </p:cNvSpPr>
          <p:nvPr>
            <p:ph type="ctrTitle"/>
          </p:nvPr>
        </p:nvSpPr>
        <p:spPr>
          <a:xfrm>
            <a:off x="1979712" y="660321"/>
            <a:ext cx="7128792" cy="623248"/>
          </a:xfrm>
        </p:spPr>
        <p:txBody>
          <a:bodyPr/>
          <a:lstStyle/>
          <a:p>
            <a:r>
              <a:rPr lang="es-ES" dirty="0" err="1">
                <a:solidFill>
                  <a:schemeClr val="bg1"/>
                </a:solidFill>
              </a:rPr>
              <a:t>Public</a:t>
            </a:r>
            <a:r>
              <a:rPr lang="es-ES" dirty="0">
                <a:solidFill>
                  <a:schemeClr val="bg1"/>
                </a:solidFill>
              </a:rPr>
              <a:t> </a:t>
            </a:r>
            <a:r>
              <a:rPr lang="es-ES" dirty="0" err="1">
                <a:solidFill>
                  <a:schemeClr val="bg1"/>
                </a:solidFill>
              </a:rPr>
              <a:t>Prosecutor</a:t>
            </a:r>
            <a:r>
              <a:rPr lang="es-ES" dirty="0">
                <a:solidFill>
                  <a:schemeClr val="bg1"/>
                </a:solidFill>
              </a:rPr>
              <a:t> of Nicaragua</a:t>
            </a:r>
          </a:p>
        </p:txBody>
      </p:sp>
      <p:sp>
        <p:nvSpPr>
          <p:cNvPr id="7" name="Subtítulo 2"/>
          <p:cNvSpPr>
            <a:spLocks noGrp="1"/>
          </p:cNvSpPr>
          <p:nvPr>
            <p:ph type="subTitle" idx="1"/>
          </p:nvPr>
        </p:nvSpPr>
        <p:spPr>
          <a:xfrm>
            <a:off x="246283" y="3429000"/>
            <a:ext cx="8906590" cy="761747"/>
          </a:xfrm>
        </p:spPr>
        <p:txBody>
          <a:bodyPr/>
          <a:lstStyle/>
          <a:p>
            <a:pPr>
              <a:lnSpc>
                <a:spcPct val="150000"/>
              </a:lnSpc>
            </a:pPr>
            <a:r>
              <a:rPr lang="en-US" sz="3600" dirty="0">
                <a:latin typeface="Calibri" panose="020F0502020204030204" pitchFamily="34" charset="0"/>
                <a:ea typeface="Calibri" panose="020F0502020204030204" pitchFamily="34" charset="0"/>
                <a:cs typeface="Calibri" panose="020F0502020204030204" pitchFamily="34" charset="0"/>
              </a:rPr>
              <a:t>Actions of the Nicaraguan Public Prosecutor</a:t>
            </a:r>
            <a:endParaRPr lang="es-ES" sz="3600" dirty="0"/>
          </a:p>
        </p:txBody>
      </p:sp>
      <p:sp>
        <p:nvSpPr>
          <p:cNvPr id="6" name="CuadroTexto 5"/>
          <p:cNvSpPr txBox="1"/>
          <p:nvPr/>
        </p:nvSpPr>
        <p:spPr>
          <a:xfrm>
            <a:off x="5345259" y="6354940"/>
            <a:ext cx="3561331" cy="338554"/>
          </a:xfrm>
          <a:prstGeom prst="rect">
            <a:avLst/>
          </a:prstGeom>
          <a:noFill/>
        </p:spPr>
        <p:txBody>
          <a:bodyPr wrap="square" rtlCol="0">
            <a:spAutoFit/>
          </a:bodyPr>
          <a:lstStyle/>
          <a:p>
            <a:pPr fontAlgn="t"/>
            <a:r>
              <a:rPr lang="en-US" sz="1600" b="1" dirty="0">
                <a:solidFill>
                  <a:schemeClr val="tx2">
                    <a:lumMod val="75000"/>
                  </a:schemeClr>
                </a:solidFill>
                <a:latin typeface="Segoe Script" panose="020B0504020000000003" pitchFamily="34" charset="0"/>
              </a:rPr>
              <a:t>With the victims ... for Justice!</a:t>
            </a:r>
          </a:p>
        </p:txBody>
      </p:sp>
    </p:spTree>
    <p:extLst>
      <p:ext uri="{BB962C8B-B14F-4D97-AF65-F5344CB8AC3E}">
        <p14:creationId xmlns:p14="http://schemas.microsoft.com/office/powerpoint/2010/main" val="218823404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385"/>
            <a:ext cx="2153094" cy="1849031"/>
          </a:xfrm>
          <a:prstGeom prst="rect">
            <a:avLst/>
          </a:prstGeom>
        </p:spPr>
      </p:pic>
      <p:sp>
        <p:nvSpPr>
          <p:cNvPr id="3" name="Título 2"/>
          <p:cNvSpPr>
            <a:spLocks noGrp="1"/>
          </p:cNvSpPr>
          <p:nvPr>
            <p:ph type="ctrTitle"/>
          </p:nvPr>
        </p:nvSpPr>
        <p:spPr>
          <a:xfrm>
            <a:off x="1979712" y="660321"/>
            <a:ext cx="7128792" cy="623248"/>
          </a:xfrm>
        </p:spPr>
        <p:txBody>
          <a:bodyPr/>
          <a:lstStyle/>
          <a:p>
            <a:r>
              <a:rPr lang="es-ES" dirty="0" err="1">
                <a:solidFill>
                  <a:schemeClr val="bg1"/>
                </a:solidFill>
              </a:rPr>
              <a:t>Public</a:t>
            </a:r>
            <a:r>
              <a:rPr lang="es-ES" dirty="0">
                <a:solidFill>
                  <a:schemeClr val="bg1"/>
                </a:solidFill>
              </a:rPr>
              <a:t> </a:t>
            </a:r>
            <a:r>
              <a:rPr lang="es-ES" dirty="0" err="1">
                <a:solidFill>
                  <a:schemeClr val="bg1"/>
                </a:solidFill>
              </a:rPr>
              <a:t>Prosecutor</a:t>
            </a:r>
            <a:r>
              <a:rPr lang="es-ES" dirty="0">
                <a:solidFill>
                  <a:schemeClr val="bg1"/>
                </a:solidFill>
              </a:rPr>
              <a:t> of Nicaragua</a:t>
            </a:r>
          </a:p>
        </p:txBody>
      </p:sp>
      <p:sp>
        <p:nvSpPr>
          <p:cNvPr id="7" name="Subtítulo 2"/>
          <p:cNvSpPr>
            <a:spLocks noGrp="1"/>
          </p:cNvSpPr>
          <p:nvPr>
            <p:ph type="subTitle" idx="1"/>
          </p:nvPr>
        </p:nvSpPr>
        <p:spPr>
          <a:xfrm>
            <a:off x="352477" y="2048488"/>
            <a:ext cx="8439046" cy="2793072"/>
          </a:xfrm>
        </p:spPr>
        <p:txBody>
          <a:bodyPr/>
          <a:lstStyle/>
          <a:p>
            <a:pPr marL="457200" algn="just">
              <a:lnSpc>
                <a:spcPct val="150000"/>
              </a:lnSpc>
              <a:spcAft>
                <a:spcPts val="0"/>
              </a:spcAft>
              <a:tabLst>
                <a:tab pos="180340" algn="l"/>
              </a:tabLst>
            </a:pP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p>
            <a:pPr marL="800100" indent="-342900" algn="just">
              <a:lnSpc>
                <a:spcPct val="150000"/>
              </a:lnSpc>
              <a:spcAft>
                <a:spcPts val="0"/>
              </a:spcAft>
              <a:buFont typeface="Wingdings" panose="05000000000000000000" pitchFamily="2" charset="2"/>
              <a:buChar char="Ø"/>
              <a:tabLst>
                <a:tab pos="180340" algn="l"/>
              </a:tabLst>
            </a:pPr>
            <a:r>
              <a:rPr lang="en-US" sz="2000" b="0" dirty="0">
                <a:latin typeface="Calibri" panose="020F0502020204030204" pitchFamily="34" charset="0"/>
                <a:ea typeface="Calibri" panose="020F0502020204030204" pitchFamily="34" charset="0"/>
              </a:rPr>
              <a:t>To carry out its work, the Public Prosecutor has strategic lines that are in accordance with the National Human Development Plan and the State Policies on Criminal Matters, which have, as strategic objective, the development of a series of actions to improve the </a:t>
            </a:r>
            <a:r>
              <a:rPr lang="en-US" sz="2000" dirty="0">
                <a:latin typeface="Calibri" panose="020F0502020204030204" pitchFamily="34" charset="0"/>
                <a:ea typeface="Calibri" panose="020F0502020204030204" pitchFamily="34" charset="0"/>
              </a:rPr>
              <a:t>quality of the work of the Public Prosecutor, through periodic specialized trainings.</a:t>
            </a:r>
            <a:endParaRPr lang="es-ES" dirty="0"/>
          </a:p>
        </p:txBody>
      </p:sp>
      <p:sp>
        <p:nvSpPr>
          <p:cNvPr id="6" name="CuadroTexto 5"/>
          <p:cNvSpPr txBox="1"/>
          <p:nvPr/>
        </p:nvSpPr>
        <p:spPr>
          <a:xfrm>
            <a:off x="5345259" y="6354940"/>
            <a:ext cx="3561331" cy="338554"/>
          </a:xfrm>
          <a:prstGeom prst="rect">
            <a:avLst/>
          </a:prstGeom>
          <a:noFill/>
        </p:spPr>
        <p:txBody>
          <a:bodyPr wrap="square" rtlCol="0">
            <a:spAutoFit/>
          </a:bodyPr>
          <a:lstStyle/>
          <a:p>
            <a:pPr fontAlgn="t"/>
            <a:r>
              <a:rPr lang="en-US" sz="1600" b="1" dirty="0">
                <a:solidFill>
                  <a:schemeClr val="tx2">
                    <a:lumMod val="75000"/>
                  </a:schemeClr>
                </a:solidFill>
                <a:latin typeface="Segoe Script" panose="020B0504020000000003" pitchFamily="34" charset="0"/>
              </a:rPr>
              <a:t>With the victims ... for Justice!</a:t>
            </a:r>
          </a:p>
        </p:txBody>
      </p:sp>
    </p:spTree>
    <p:extLst>
      <p:ext uri="{BB962C8B-B14F-4D97-AF65-F5344CB8AC3E}">
        <p14:creationId xmlns:p14="http://schemas.microsoft.com/office/powerpoint/2010/main" val="3171737879"/>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385"/>
            <a:ext cx="2153094" cy="1849031"/>
          </a:xfrm>
          <a:prstGeom prst="rect">
            <a:avLst/>
          </a:prstGeom>
        </p:spPr>
      </p:pic>
      <p:sp>
        <p:nvSpPr>
          <p:cNvPr id="3" name="Título 2"/>
          <p:cNvSpPr>
            <a:spLocks noGrp="1"/>
          </p:cNvSpPr>
          <p:nvPr>
            <p:ph type="ctrTitle"/>
          </p:nvPr>
        </p:nvSpPr>
        <p:spPr>
          <a:xfrm>
            <a:off x="1835696" y="563034"/>
            <a:ext cx="7128792" cy="1246495"/>
          </a:xfrm>
        </p:spPr>
        <p:txBody>
          <a:bodyPr/>
          <a:lstStyle/>
          <a:p>
            <a:r>
              <a:rPr lang="es-ES" dirty="0" err="1">
                <a:solidFill>
                  <a:schemeClr val="bg1"/>
                </a:solidFill>
              </a:rPr>
              <a:t>Public</a:t>
            </a:r>
            <a:r>
              <a:rPr lang="es-ES" dirty="0">
                <a:solidFill>
                  <a:schemeClr val="bg1"/>
                </a:solidFill>
              </a:rPr>
              <a:t> </a:t>
            </a:r>
            <a:r>
              <a:rPr lang="es-ES" dirty="0" err="1">
                <a:solidFill>
                  <a:schemeClr val="bg1"/>
                </a:solidFill>
              </a:rPr>
              <a:t>Prosecutor</a:t>
            </a:r>
            <a:r>
              <a:rPr lang="es-ES" dirty="0">
                <a:solidFill>
                  <a:schemeClr val="bg1"/>
                </a:solidFill>
              </a:rPr>
              <a:t> of Nicaragua</a:t>
            </a:r>
            <a:br>
              <a:rPr lang="es-ES" dirty="0">
                <a:solidFill>
                  <a:schemeClr val="bg1"/>
                </a:solidFill>
              </a:rPr>
            </a:br>
            <a:endParaRPr lang="es-ES" dirty="0">
              <a:solidFill>
                <a:schemeClr val="bg1"/>
              </a:solidFill>
            </a:endParaRPr>
          </a:p>
        </p:txBody>
      </p:sp>
      <p:sp>
        <p:nvSpPr>
          <p:cNvPr id="7" name="Subtítulo 2"/>
          <p:cNvSpPr>
            <a:spLocks noGrp="1"/>
          </p:cNvSpPr>
          <p:nvPr>
            <p:ph type="subTitle" idx="1"/>
          </p:nvPr>
        </p:nvSpPr>
        <p:spPr>
          <a:xfrm>
            <a:off x="314952" y="1692060"/>
            <a:ext cx="8568952" cy="4222823"/>
          </a:xfrm>
        </p:spPr>
        <p:txBody>
          <a:bodyPr/>
          <a:lstStyle/>
          <a:p>
            <a:pPr marL="342900" indent="-342900" algn="just">
              <a:lnSpc>
                <a:spcPct val="150000"/>
              </a:lnSpc>
              <a:spcAft>
                <a:spcPts val="0"/>
              </a:spcAft>
              <a:buFont typeface="Wingdings" panose="05000000000000000000" pitchFamily="2" charset="2"/>
              <a:buChar char="Ø"/>
            </a:pPr>
            <a:r>
              <a:rPr lang="en-US" b="0" dirty="0">
                <a:latin typeface="Calibri" panose="020F0502020204030204" pitchFamily="34" charset="0"/>
                <a:ea typeface="Calibri" panose="020F0502020204030204" pitchFamily="34" charset="0"/>
                <a:cs typeface="Calibri" panose="020F0502020204030204" pitchFamily="34" charset="0"/>
              </a:rPr>
              <a:t>From the Public Prosecutor, we can highlight that during 2019 we received a total of 31,053 investigations and complaints, of which 23,231 were investigations from the National Police and 7,822 complaints received directly from the victims, which were sent to the National Police for due process.</a:t>
            </a:r>
          </a:p>
          <a:p>
            <a:pPr marL="342900" indent="-342900" algn="just">
              <a:lnSpc>
                <a:spcPct val="150000"/>
              </a:lnSpc>
              <a:spcAft>
                <a:spcPts val="0"/>
              </a:spcAft>
              <a:buFont typeface="Wingdings" panose="05000000000000000000" pitchFamily="2" charset="2"/>
              <a:buChar char="Ø"/>
            </a:pPr>
            <a:r>
              <a:rPr lang="en-US" b="0" dirty="0">
                <a:latin typeface="Calibri" panose="020F0502020204030204" pitchFamily="34" charset="0"/>
                <a:ea typeface="Calibri" panose="020F0502020204030204" pitchFamily="34" charset="0"/>
                <a:cs typeface="Calibri" panose="020F0502020204030204" pitchFamily="34" charset="0"/>
              </a:rPr>
              <a:t>We presented 25,063 accusations against 28,905 individuals and 2,633 previous mediations, we also issued 1,558 misdemeanors and 1,232 dismissals. The remaining 567 admissions were related to extensions of investigation, either provisional or definitive dismissal in the Adolescent Criminal Justice Court and ongoing investigations.</a:t>
            </a:r>
          </a:p>
          <a:p>
            <a:pPr marL="342900" indent="-342900" algn="just">
              <a:lnSpc>
                <a:spcPct val="150000"/>
              </a:lnSpc>
              <a:spcAft>
                <a:spcPts val="0"/>
              </a:spcAft>
              <a:buFont typeface="Wingdings" panose="05000000000000000000" pitchFamily="2" charset="2"/>
              <a:buChar char="Ø"/>
            </a:pPr>
            <a:r>
              <a:rPr lang="en-US" dirty="0">
                <a:latin typeface="Calibri" panose="020F0502020204030204" pitchFamily="34" charset="0"/>
                <a:ea typeface="Calibri" panose="020F0502020204030204" pitchFamily="34" charset="0"/>
                <a:cs typeface="Calibri" panose="020F0502020204030204" pitchFamily="34" charset="0"/>
              </a:rPr>
              <a:t>In 2019, the Public Prosecutor in its entirety provided 107,437 services to users, among which we highlight 53,358 services to victims of different crimes.</a:t>
            </a:r>
            <a:endParaRPr lang="es-NI"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CuadroTexto 5"/>
          <p:cNvSpPr txBox="1"/>
          <p:nvPr/>
        </p:nvSpPr>
        <p:spPr>
          <a:xfrm>
            <a:off x="5345259" y="6354940"/>
            <a:ext cx="3561331" cy="338554"/>
          </a:xfrm>
          <a:prstGeom prst="rect">
            <a:avLst/>
          </a:prstGeom>
          <a:noFill/>
        </p:spPr>
        <p:txBody>
          <a:bodyPr wrap="square" rtlCol="0">
            <a:spAutoFit/>
          </a:bodyPr>
          <a:lstStyle/>
          <a:p>
            <a:pPr fontAlgn="t"/>
            <a:r>
              <a:rPr lang="en-US" sz="1600" b="1" dirty="0">
                <a:solidFill>
                  <a:schemeClr val="tx2">
                    <a:lumMod val="75000"/>
                  </a:schemeClr>
                </a:solidFill>
                <a:latin typeface="Segoe Script" panose="020B0504020000000003" pitchFamily="34" charset="0"/>
              </a:rPr>
              <a:t>With the victims ... for Justice!</a:t>
            </a:r>
          </a:p>
        </p:txBody>
      </p:sp>
    </p:spTree>
    <p:extLst>
      <p:ext uri="{BB962C8B-B14F-4D97-AF65-F5344CB8AC3E}">
        <p14:creationId xmlns:p14="http://schemas.microsoft.com/office/powerpoint/2010/main" val="4164738781"/>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385"/>
            <a:ext cx="2153094" cy="1849031"/>
          </a:xfrm>
          <a:prstGeom prst="rect">
            <a:avLst/>
          </a:prstGeom>
        </p:spPr>
      </p:pic>
      <p:sp>
        <p:nvSpPr>
          <p:cNvPr id="3" name="Título 2"/>
          <p:cNvSpPr>
            <a:spLocks noGrp="1"/>
          </p:cNvSpPr>
          <p:nvPr>
            <p:ph type="ctrTitle"/>
          </p:nvPr>
        </p:nvSpPr>
        <p:spPr>
          <a:xfrm>
            <a:off x="1835696" y="555151"/>
            <a:ext cx="7128792" cy="1246495"/>
          </a:xfrm>
        </p:spPr>
        <p:txBody>
          <a:bodyPr/>
          <a:lstStyle/>
          <a:p>
            <a:r>
              <a:rPr lang="es-ES" dirty="0" err="1">
                <a:solidFill>
                  <a:schemeClr val="bg1"/>
                </a:solidFill>
              </a:rPr>
              <a:t>Public</a:t>
            </a:r>
            <a:r>
              <a:rPr lang="es-ES" dirty="0">
                <a:solidFill>
                  <a:schemeClr val="bg1"/>
                </a:solidFill>
              </a:rPr>
              <a:t> </a:t>
            </a:r>
            <a:r>
              <a:rPr lang="es-ES" dirty="0" err="1">
                <a:solidFill>
                  <a:schemeClr val="bg1"/>
                </a:solidFill>
              </a:rPr>
              <a:t>Prosecutor</a:t>
            </a:r>
            <a:r>
              <a:rPr lang="es-ES" dirty="0">
                <a:solidFill>
                  <a:schemeClr val="bg1"/>
                </a:solidFill>
              </a:rPr>
              <a:t> of Nicaragua</a:t>
            </a:r>
            <a:br>
              <a:rPr lang="es-ES" dirty="0">
                <a:solidFill>
                  <a:schemeClr val="bg1"/>
                </a:solidFill>
              </a:rPr>
            </a:br>
            <a:endParaRPr lang="es-ES" dirty="0">
              <a:solidFill>
                <a:schemeClr val="bg1"/>
              </a:solidFill>
            </a:endParaRPr>
          </a:p>
        </p:txBody>
      </p:sp>
      <p:sp>
        <p:nvSpPr>
          <p:cNvPr id="7" name="Subtítulo 2"/>
          <p:cNvSpPr>
            <a:spLocks noGrp="1"/>
          </p:cNvSpPr>
          <p:nvPr>
            <p:ph type="subTitle" idx="1"/>
          </p:nvPr>
        </p:nvSpPr>
        <p:spPr>
          <a:xfrm>
            <a:off x="208461" y="1628800"/>
            <a:ext cx="8727078" cy="5053819"/>
          </a:xfrm>
        </p:spPr>
        <p:txBody>
          <a:bodyPr/>
          <a:lstStyle/>
          <a:p>
            <a:pPr marL="342900" indent="-342900" algn="just">
              <a:lnSpc>
                <a:spcPct val="150000"/>
              </a:lnSpc>
              <a:buFont typeface="Wingdings" panose="05000000000000000000" pitchFamily="2" charset="2"/>
              <a:buChar char="Ø"/>
            </a:pPr>
            <a:r>
              <a:rPr lang="en-US" b="0" dirty="0">
                <a:latin typeface="Calibri" panose="020F0502020204030204" pitchFamily="34" charset="0"/>
                <a:ea typeface="Calibri" panose="020F0502020204030204" pitchFamily="34" charset="0"/>
                <a:cs typeface="Calibri" panose="020F0502020204030204" pitchFamily="34" charset="0"/>
              </a:rPr>
              <a:t>Within the actions of the Public Prosecutor, this entity convenes the Opposition Competition for the entry of Prosecutors according to Law 586, Law of the Public Prosecutor Career. The career of the Public Prosecutor is governed by the following principles: Equality, merit, capacity, stability, efficiency, specialty and responsibility.</a:t>
            </a:r>
          </a:p>
          <a:p>
            <a:pPr marL="342900" indent="-342900" algn="just">
              <a:lnSpc>
                <a:spcPct val="150000"/>
              </a:lnSpc>
              <a:buFont typeface="Wingdings" panose="05000000000000000000" pitchFamily="2" charset="2"/>
              <a:buChar char="Ø"/>
            </a:pPr>
            <a:r>
              <a:rPr lang="en-US" b="0" dirty="0">
                <a:latin typeface="Calibri" panose="020F0502020204030204" pitchFamily="34" charset="0"/>
                <a:ea typeface="Calibri" panose="020F0502020204030204" pitchFamily="34" charset="0"/>
                <a:cs typeface="Calibri" panose="020F0502020204030204" pitchFamily="34" charset="0"/>
              </a:rPr>
              <a:t>The officials of the Public Prosecutor, within the framework of their actions, must proceed in a professional manner, respectful of the legal system, with ethical and moral principles, preserving integrity, transparency and the obligation of probity in order to maintain quality in the service.</a:t>
            </a:r>
          </a:p>
          <a:p>
            <a:pPr algn="just">
              <a:lnSpc>
                <a:spcPct val="150000"/>
              </a:lnSpc>
            </a:pPr>
            <a:r>
              <a:rPr lang="en-US" dirty="0">
                <a:latin typeface="Calibri" panose="020F0502020204030204" pitchFamily="34" charset="0"/>
                <a:ea typeface="Calibri" panose="020F0502020204030204" pitchFamily="34" charset="0"/>
                <a:cs typeface="Calibri" panose="020F0502020204030204" pitchFamily="34" charset="0"/>
              </a:rPr>
              <a:t>According to the Public Prosecutor Career Law, officials from both the substantive and administrative areas must be in a position to be transferred to work in the place where they are designated by the Attorney General of the Republic, according to the needs of the Institution.</a:t>
            </a:r>
            <a:endParaRPr lang="es-NI"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CuadroTexto 5"/>
          <p:cNvSpPr txBox="1"/>
          <p:nvPr/>
        </p:nvSpPr>
        <p:spPr>
          <a:xfrm>
            <a:off x="5345259" y="6354940"/>
            <a:ext cx="3561331" cy="338554"/>
          </a:xfrm>
          <a:prstGeom prst="rect">
            <a:avLst/>
          </a:prstGeom>
          <a:noFill/>
        </p:spPr>
        <p:txBody>
          <a:bodyPr wrap="square" rtlCol="0">
            <a:spAutoFit/>
          </a:bodyPr>
          <a:lstStyle/>
          <a:p>
            <a:pPr fontAlgn="t"/>
            <a:r>
              <a:rPr lang="en-US" sz="1600" b="1" dirty="0">
                <a:solidFill>
                  <a:schemeClr val="tx2">
                    <a:lumMod val="75000"/>
                  </a:schemeClr>
                </a:solidFill>
                <a:latin typeface="Segoe Script" panose="020B0504020000000003" pitchFamily="34" charset="0"/>
              </a:rPr>
              <a:t>With the victims ... for Justice!</a:t>
            </a:r>
          </a:p>
        </p:txBody>
      </p:sp>
    </p:spTree>
    <p:extLst>
      <p:ext uri="{BB962C8B-B14F-4D97-AF65-F5344CB8AC3E}">
        <p14:creationId xmlns:p14="http://schemas.microsoft.com/office/powerpoint/2010/main" val="1245275033"/>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385"/>
            <a:ext cx="2153094" cy="1849031"/>
          </a:xfrm>
          <a:prstGeom prst="rect">
            <a:avLst/>
          </a:prstGeom>
        </p:spPr>
      </p:pic>
      <p:sp>
        <p:nvSpPr>
          <p:cNvPr id="3" name="Título 2"/>
          <p:cNvSpPr>
            <a:spLocks noGrp="1"/>
          </p:cNvSpPr>
          <p:nvPr>
            <p:ph type="ctrTitle"/>
          </p:nvPr>
        </p:nvSpPr>
        <p:spPr>
          <a:xfrm>
            <a:off x="1979712" y="660321"/>
            <a:ext cx="7128792" cy="623248"/>
          </a:xfrm>
        </p:spPr>
        <p:txBody>
          <a:bodyPr/>
          <a:lstStyle/>
          <a:p>
            <a:r>
              <a:rPr lang="es-ES" dirty="0" err="1">
                <a:solidFill>
                  <a:schemeClr val="bg1"/>
                </a:solidFill>
              </a:rPr>
              <a:t>Public</a:t>
            </a:r>
            <a:r>
              <a:rPr lang="es-ES" dirty="0">
                <a:solidFill>
                  <a:schemeClr val="bg1"/>
                </a:solidFill>
              </a:rPr>
              <a:t> </a:t>
            </a:r>
            <a:r>
              <a:rPr lang="es-ES" dirty="0" err="1">
                <a:solidFill>
                  <a:schemeClr val="bg1"/>
                </a:solidFill>
              </a:rPr>
              <a:t>Prosecutor</a:t>
            </a:r>
            <a:r>
              <a:rPr lang="es-ES" dirty="0">
                <a:solidFill>
                  <a:schemeClr val="bg1"/>
                </a:solidFill>
              </a:rPr>
              <a:t> of Nicaragua</a:t>
            </a:r>
          </a:p>
        </p:txBody>
      </p:sp>
      <p:sp>
        <p:nvSpPr>
          <p:cNvPr id="7" name="Subtítulo 2"/>
          <p:cNvSpPr>
            <a:spLocks noGrp="1"/>
          </p:cNvSpPr>
          <p:nvPr>
            <p:ph type="subTitle" idx="1"/>
          </p:nvPr>
        </p:nvSpPr>
        <p:spPr>
          <a:xfrm>
            <a:off x="467544" y="1770322"/>
            <a:ext cx="8439046" cy="4107278"/>
          </a:xfrm>
        </p:spPr>
        <p:txBody>
          <a:bodyPr/>
          <a:lstStyle/>
          <a:p>
            <a:pPr marL="342900" indent="-342900" algn="just">
              <a:lnSpc>
                <a:spcPct val="150000"/>
              </a:lnSpc>
              <a:spcAft>
                <a:spcPts val="0"/>
              </a:spcAft>
              <a:buFont typeface="Wingdings" panose="05000000000000000000" pitchFamily="2" charset="2"/>
              <a:buChar char="Ø"/>
            </a:pPr>
            <a:r>
              <a:rPr lang="en-US" sz="2000" b="0" dirty="0">
                <a:latin typeface="Calibri" panose="020F0502020204030204" pitchFamily="34" charset="0"/>
                <a:ea typeface="Calibri" panose="020F0502020204030204" pitchFamily="34" charset="0"/>
                <a:cs typeface="Calibri" panose="020F0502020204030204" pitchFamily="34" charset="0"/>
              </a:rPr>
              <a:t>Continuing with the actions carried out by the Public Prosecutor,  the national strategy called "Containment Wall", which in the first instance is carried out in coordination with the Nicaraguan Army and the National Police. The strategy was guided by the Government Reconciliation and National Unity in order to combat organized crime, money laundering, human trafficking, smuggling and other related crimes. Its main objective is to seize or divert as much of the drugs trafficked as possible, as they access the national territory, preventing those that transit through Central American territory from entering Nicaraguan territory and thereby avoiding the deterioration of our society.</a:t>
            </a:r>
            <a:endParaRPr lang="en-US" b="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p:cNvSpPr txBox="1"/>
          <p:nvPr/>
        </p:nvSpPr>
        <p:spPr>
          <a:xfrm>
            <a:off x="5345259" y="6354940"/>
            <a:ext cx="3561331" cy="338554"/>
          </a:xfrm>
          <a:prstGeom prst="rect">
            <a:avLst/>
          </a:prstGeom>
          <a:noFill/>
        </p:spPr>
        <p:txBody>
          <a:bodyPr wrap="square" rtlCol="0">
            <a:spAutoFit/>
          </a:bodyPr>
          <a:lstStyle/>
          <a:p>
            <a:pPr fontAlgn="t"/>
            <a:r>
              <a:rPr lang="en-US" sz="1600" b="1" dirty="0">
                <a:solidFill>
                  <a:schemeClr val="tx2">
                    <a:lumMod val="75000"/>
                  </a:schemeClr>
                </a:solidFill>
                <a:latin typeface="Segoe Script" panose="020B0504020000000003" pitchFamily="34" charset="0"/>
              </a:rPr>
              <a:t>With the victims ... for Justice!</a:t>
            </a:r>
          </a:p>
        </p:txBody>
      </p:sp>
    </p:spTree>
    <p:extLst>
      <p:ext uri="{BB962C8B-B14F-4D97-AF65-F5344CB8AC3E}">
        <p14:creationId xmlns:p14="http://schemas.microsoft.com/office/powerpoint/2010/main" val="64502393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385"/>
            <a:ext cx="2153094" cy="1849031"/>
          </a:xfrm>
          <a:prstGeom prst="rect">
            <a:avLst/>
          </a:prstGeom>
        </p:spPr>
      </p:pic>
      <p:sp>
        <p:nvSpPr>
          <p:cNvPr id="3" name="Título 2"/>
          <p:cNvSpPr>
            <a:spLocks noGrp="1"/>
          </p:cNvSpPr>
          <p:nvPr>
            <p:ph type="ctrTitle"/>
          </p:nvPr>
        </p:nvSpPr>
        <p:spPr>
          <a:xfrm>
            <a:off x="1979712" y="660321"/>
            <a:ext cx="7128792" cy="623248"/>
          </a:xfrm>
        </p:spPr>
        <p:txBody>
          <a:bodyPr/>
          <a:lstStyle/>
          <a:p>
            <a:r>
              <a:rPr lang="es-ES" dirty="0" err="1">
                <a:solidFill>
                  <a:schemeClr val="bg1"/>
                </a:solidFill>
              </a:rPr>
              <a:t>Public</a:t>
            </a:r>
            <a:r>
              <a:rPr lang="es-ES" dirty="0">
                <a:solidFill>
                  <a:schemeClr val="bg1"/>
                </a:solidFill>
              </a:rPr>
              <a:t> </a:t>
            </a:r>
            <a:r>
              <a:rPr lang="es-ES" dirty="0" err="1">
                <a:solidFill>
                  <a:schemeClr val="bg1"/>
                </a:solidFill>
              </a:rPr>
              <a:t>Prosecutor</a:t>
            </a:r>
            <a:r>
              <a:rPr lang="es-ES" dirty="0">
                <a:solidFill>
                  <a:schemeClr val="bg1"/>
                </a:solidFill>
              </a:rPr>
              <a:t> of Nicaragua</a:t>
            </a:r>
          </a:p>
        </p:txBody>
      </p:sp>
      <p:sp>
        <p:nvSpPr>
          <p:cNvPr id="7" name="Subtítulo 2"/>
          <p:cNvSpPr>
            <a:spLocks noGrp="1"/>
          </p:cNvSpPr>
          <p:nvPr>
            <p:ph type="subTitle" idx="1"/>
          </p:nvPr>
        </p:nvSpPr>
        <p:spPr>
          <a:xfrm>
            <a:off x="352477" y="1586296"/>
            <a:ext cx="8439046" cy="4221412"/>
          </a:xfrm>
        </p:spPr>
        <p:txBody>
          <a:bodyPr/>
          <a:lstStyle/>
          <a:p>
            <a:pPr algn="just">
              <a:lnSpc>
                <a:spcPct val="150000"/>
              </a:lnSpc>
              <a:spcAft>
                <a:spcPts val="0"/>
              </a:spcAft>
            </a:pPr>
            <a:r>
              <a:rPr lang="en-US" sz="1600" b="0" dirty="0">
                <a:latin typeface="Calibri" panose="020F0502020204030204" pitchFamily="34" charset="0"/>
                <a:ea typeface="Calibri" panose="020F0502020204030204" pitchFamily="34" charset="0"/>
                <a:cs typeface="Calibri" panose="020F0502020204030204" pitchFamily="34" charset="0"/>
              </a:rPr>
              <a:t>The Public Prosecutor is a part of different inter-institutional commissions that allow a comprehensive attention and approach to specialized cases, among which we can highlight the following:</a:t>
            </a:r>
          </a:p>
          <a:p>
            <a:pPr algn="just">
              <a:lnSpc>
                <a:spcPct val="150000"/>
              </a:lnSpc>
              <a:spcAft>
                <a:spcPts val="0"/>
              </a:spcAft>
            </a:pPr>
            <a:endParaRPr lang="en-US" sz="1600" b="0" dirty="0">
              <a:latin typeface="Calibri" panose="020F0502020204030204" pitchFamily="34" charset="0"/>
              <a:ea typeface="Calibri" panose="020F0502020204030204" pitchFamily="34" charset="0"/>
              <a:cs typeface="Calibri" panose="020F0502020204030204" pitchFamily="34" charset="0"/>
            </a:endParaRPr>
          </a:p>
          <a:p>
            <a:pPr marL="285750" indent="-285750" algn="just">
              <a:lnSpc>
                <a:spcPct val="150000"/>
              </a:lnSpc>
              <a:spcAft>
                <a:spcPts val="0"/>
              </a:spcAft>
              <a:buFont typeface="Wingdings" panose="05000000000000000000" pitchFamily="2" charset="2"/>
              <a:buChar char="Ø"/>
            </a:pPr>
            <a:r>
              <a:rPr lang="en-US" sz="1600" b="0" dirty="0">
                <a:latin typeface="Calibri" panose="020F0502020204030204" pitchFamily="34" charset="0"/>
                <a:ea typeface="Calibri" panose="020F0502020204030204" pitchFamily="34" charset="0"/>
                <a:cs typeface="Calibri" panose="020F0502020204030204" pitchFamily="34" charset="0"/>
              </a:rPr>
              <a:t>National Council against Organized Crime: Its main function is to develop national policies and programs in the prevention and fight against drug trafficking, money laundering and organized crime.</a:t>
            </a:r>
          </a:p>
          <a:p>
            <a:pPr marL="342900" indent="-342900" algn="just">
              <a:lnSpc>
                <a:spcPct val="150000"/>
              </a:lnSpc>
              <a:spcAft>
                <a:spcPts val="0"/>
              </a:spcAft>
              <a:buFont typeface="Wingdings" panose="05000000000000000000" pitchFamily="2" charset="2"/>
              <a:buChar char="Ø"/>
            </a:pPr>
            <a:r>
              <a:rPr lang="en-US" sz="1600" b="0" dirty="0">
                <a:latin typeface="Calibri" panose="020F0502020204030204" pitchFamily="34" charset="0"/>
                <a:ea typeface="Calibri" panose="020F0502020204030204" pitchFamily="34" charset="0"/>
                <a:cs typeface="Calibri" panose="020F0502020204030204" pitchFamily="34" charset="0"/>
              </a:rPr>
              <a:t>National Coalition against Trafficking in Persons: its main objective is the discussion and elaboration of operational plans and national strategies for the fight against trafficking in persons.</a:t>
            </a:r>
          </a:p>
          <a:p>
            <a:pPr marL="342900" indent="-342900" algn="just">
              <a:lnSpc>
                <a:spcPct val="150000"/>
              </a:lnSpc>
              <a:spcAft>
                <a:spcPts val="0"/>
              </a:spcAft>
              <a:buFont typeface="Wingdings" panose="05000000000000000000" pitchFamily="2" charset="2"/>
              <a:buChar char="Ø"/>
            </a:pPr>
            <a:r>
              <a:rPr lang="en-US" sz="1600" b="0" dirty="0">
                <a:latin typeface="Calibri" panose="020F0502020204030204" pitchFamily="34" charset="0"/>
                <a:ea typeface="Calibri" panose="020F0502020204030204" pitchFamily="34" charset="0"/>
                <a:cs typeface="Calibri" panose="020F0502020204030204" pitchFamily="34" charset="0"/>
              </a:rPr>
              <a:t>National Anti-Money Laundering Commission: whose function is to identify and evaluate the national risks related to money laundering and terrorist financing. The Public Prosecutor is also part of the Sub-Commission for the Persecution of Money Laundering and Financing of Terrorism.</a:t>
            </a:r>
            <a:endParaRPr lang="es-ES" sz="1600" b="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CuadroTexto 5"/>
          <p:cNvSpPr txBox="1"/>
          <p:nvPr/>
        </p:nvSpPr>
        <p:spPr>
          <a:xfrm>
            <a:off x="5345259" y="6354940"/>
            <a:ext cx="3561331" cy="338554"/>
          </a:xfrm>
          <a:prstGeom prst="rect">
            <a:avLst/>
          </a:prstGeom>
          <a:noFill/>
        </p:spPr>
        <p:txBody>
          <a:bodyPr wrap="square" rtlCol="0">
            <a:spAutoFit/>
          </a:bodyPr>
          <a:lstStyle/>
          <a:p>
            <a:pPr fontAlgn="t"/>
            <a:r>
              <a:rPr lang="en-US" sz="1600" b="1" dirty="0">
                <a:solidFill>
                  <a:schemeClr val="tx2">
                    <a:lumMod val="75000"/>
                  </a:schemeClr>
                </a:solidFill>
                <a:latin typeface="Segoe Script" panose="020B0504020000000003" pitchFamily="34" charset="0"/>
              </a:rPr>
              <a:t>With the victims ... for Justice!</a:t>
            </a:r>
          </a:p>
        </p:txBody>
      </p:sp>
    </p:spTree>
    <p:extLst>
      <p:ext uri="{BB962C8B-B14F-4D97-AF65-F5344CB8AC3E}">
        <p14:creationId xmlns:p14="http://schemas.microsoft.com/office/powerpoint/2010/main" val="86063228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385"/>
            <a:ext cx="2153094" cy="1849031"/>
          </a:xfrm>
          <a:prstGeom prst="rect">
            <a:avLst/>
          </a:prstGeom>
        </p:spPr>
      </p:pic>
      <p:sp>
        <p:nvSpPr>
          <p:cNvPr id="3" name="Título 2"/>
          <p:cNvSpPr>
            <a:spLocks noGrp="1"/>
          </p:cNvSpPr>
          <p:nvPr>
            <p:ph type="ctrTitle"/>
          </p:nvPr>
        </p:nvSpPr>
        <p:spPr>
          <a:xfrm>
            <a:off x="1979712" y="660321"/>
            <a:ext cx="7128792" cy="623248"/>
          </a:xfrm>
        </p:spPr>
        <p:txBody>
          <a:bodyPr/>
          <a:lstStyle/>
          <a:p>
            <a:r>
              <a:rPr lang="es-ES" dirty="0" err="1">
                <a:solidFill>
                  <a:schemeClr val="bg1"/>
                </a:solidFill>
              </a:rPr>
              <a:t>Public</a:t>
            </a:r>
            <a:r>
              <a:rPr lang="es-ES" dirty="0">
                <a:solidFill>
                  <a:schemeClr val="bg1"/>
                </a:solidFill>
              </a:rPr>
              <a:t> </a:t>
            </a:r>
            <a:r>
              <a:rPr lang="es-ES" dirty="0" err="1">
                <a:solidFill>
                  <a:schemeClr val="bg1"/>
                </a:solidFill>
              </a:rPr>
              <a:t>Prosecutor</a:t>
            </a:r>
            <a:r>
              <a:rPr lang="es-ES" dirty="0">
                <a:solidFill>
                  <a:schemeClr val="bg1"/>
                </a:solidFill>
              </a:rPr>
              <a:t> of Nicaragua</a:t>
            </a:r>
          </a:p>
        </p:txBody>
      </p:sp>
      <p:sp>
        <p:nvSpPr>
          <p:cNvPr id="7" name="Subtítulo 2"/>
          <p:cNvSpPr>
            <a:spLocks noGrp="1"/>
          </p:cNvSpPr>
          <p:nvPr>
            <p:ph type="subTitle" idx="1"/>
          </p:nvPr>
        </p:nvSpPr>
        <p:spPr>
          <a:xfrm>
            <a:off x="467544" y="2879484"/>
            <a:ext cx="8439046" cy="1592744"/>
          </a:xfrm>
        </p:spPr>
        <p:txBody>
          <a:bodyPr/>
          <a:lstStyle/>
          <a:p>
            <a:pPr>
              <a:lnSpc>
                <a:spcPct val="150000"/>
              </a:lnSpc>
            </a:pPr>
            <a:r>
              <a:rPr lang="en-US" sz="3600" dirty="0">
                <a:latin typeface="Calibri" panose="020F0502020204030204" pitchFamily="34" charset="0"/>
                <a:ea typeface="Calibri" panose="020F0502020204030204" pitchFamily="34" charset="0"/>
                <a:cs typeface="Calibri" panose="020F0502020204030204" pitchFamily="34" charset="0"/>
              </a:rPr>
              <a:t>Functions and actions carried out by the Public Prosecutor of Nicaragua</a:t>
            </a:r>
            <a:endParaRPr lang="es-ES" sz="3600" dirty="0"/>
          </a:p>
        </p:txBody>
      </p:sp>
      <p:sp>
        <p:nvSpPr>
          <p:cNvPr id="6" name="CuadroTexto 5"/>
          <p:cNvSpPr txBox="1"/>
          <p:nvPr/>
        </p:nvSpPr>
        <p:spPr>
          <a:xfrm>
            <a:off x="5345259" y="6237312"/>
            <a:ext cx="3561331" cy="338554"/>
          </a:xfrm>
          <a:prstGeom prst="rect">
            <a:avLst/>
          </a:prstGeom>
          <a:noFill/>
        </p:spPr>
        <p:txBody>
          <a:bodyPr wrap="square" rtlCol="0">
            <a:spAutoFit/>
          </a:bodyPr>
          <a:lstStyle/>
          <a:p>
            <a:pPr fontAlgn="t"/>
            <a:r>
              <a:rPr lang="en-US" sz="1600" b="1" dirty="0">
                <a:solidFill>
                  <a:schemeClr val="tx2">
                    <a:lumMod val="75000"/>
                  </a:schemeClr>
                </a:solidFill>
                <a:latin typeface="Segoe Script" panose="020B0504020000000003" pitchFamily="34" charset="0"/>
              </a:rPr>
              <a:t>With the victims ... for Justice!</a:t>
            </a:r>
          </a:p>
        </p:txBody>
      </p:sp>
    </p:spTree>
    <p:extLst>
      <p:ext uri="{BB962C8B-B14F-4D97-AF65-F5344CB8AC3E}">
        <p14:creationId xmlns:p14="http://schemas.microsoft.com/office/powerpoint/2010/main" val="3403444939"/>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385"/>
            <a:ext cx="2153094" cy="1849031"/>
          </a:xfrm>
          <a:prstGeom prst="rect">
            <a:avLst/>
          </a:prstGeom>
        </p:spPr>
      </p:pic>
      <p:sp>
        <p:nvSpPr>
          <p:cNvPr id="3" name="Título 2"/>
          <p:cNvSpPr>
            <a:spLocks noGrp="1"/>
          </p:cNvSpPr>
          <p:nvPr>
            <p:ph type="ctrTitle"/>
          </p:nvPr>
        </p:nvSpPr>
        <p:spPr>
          <a:xfrm>
            <a:off x="1826127" y="587513"/>
            <a:ext cx="7128792" cy="1066446"/>
          </a:xfrm>
        </p:spPr>
        <p:txBody>
          <a:bodyPr/>
          <a:lstStyle/>
          <a:p>
            <a:r>
              <a:rPr lang="es-ES" sz="4400" dirty="0" err="1">
                <a:solidFill>
                  <a:schemeClr val="bg1"/>
                </a:solidFill>
              </a:rPr>
              <a:t>Public</a:t>
            </a:r>
            <a:r>
              <a:rPr lang="es-ES" sz="4400" dirty="0">
                <a:solidFill>
                  <a:schemeClr val="bg1"/>
                </a:solidFill>
              </a:rPr>
              <a:t> </a:t>
            </a:r>
            <a:r>
              <a:rPr lang="es-ES" sz="4400" dirty="0" err="1">
                <a:solidFill>
                  <a:schemeClr val="bg1"/>
                </a:solidFill>
              </a:rPr>
              <a:t>Prosecutor</a:t>
            </a:r>
            <a:r>
              <a:rPr lang="es-ES" sz="4400" dirty="0">
                <a:solidFill>
                  <a:schemeClr val="bg1"/>
                </a:solidFill>
              </a:rPr>
              <a:t> of Nicaragua</a:t>
            </a:r>
            <a:br>
              <a:rPr lang="es-ES" sz="3200" dirty="0">
                <a:solidFill>
                  <a:schemeClr val="bg1"/>
                </a:solidFill>
              </a:rPr>
            </a:br>
            <a:endParaRPr lang="es-ES" sz="3200" dirty="0">
              <a:solidFill>
                <a:schemeClr val="bg1"/>
              </a:solidFill>
            </a:endParaRPr>
          </a:p>
        </p:txBody>
      </p:sp>
      <p:sp>
        <p:nvSpPr>
          <p:cNvPr id="7" name="Subtítulo 2"/>
          <p:cNvSpPr>
            <a:spLocks noGrp="1"/>
          </p:cNvSpPr>
          <p:nvPr>
            <p:ph type="subTitle" idx="1"/>
          </p:nvPr>
        </p:nvSpPr>
        <p:spPr>
          <a:xfrm>
            <a:off x="433018" y="1653959"/>
            <a:ext cx="8439046" cy="4154984"/>
          </a:xfrm>
        </p:spPr>
        <p:txBody>
          <a:bodyPr/>
          <a:lstStyle/>
          <a:p>
            <a:pPr>
              <a:lnSpc>
                <a:spcPct val="150000"/>
              </a:lnSpc>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0000"/>
              </a:lnSpc>
              <a:buFont typeface="Wingdings" panose="05000000000000000000" pitchFamily="2" charset="2"/>
              <a:buChar char="Ø"/>
            </a:pPr>
            <a:r>
              <a:rPr lang="en-US" sz="2000" b="0" dirty="0">
                <a:latin typeface="+mn-lt"/>
              </a:rPr>
              <a:t>Among its actions, the Public Prosecutor provides support in the processing of International Criminal Assistance, which is entered through the Attorney General's Office.</a:t>
            </a:r>
          </a:p>
          <a:p>
            <a:pPr marL="342900" indent="-342900" algn="just">
              <a:lnSpc>
                <a:spcPct val="100000"/>
              </a:lnSpc>
              <a:buFont typeface="Wingdings" panose="05000000000000000000" pitchFamily="2" charset="2"/>
              <a:buChar char="Ø"/>
            </a:pPr>
            <a:endParaRPr lang="en-US" sz="2000" b="0" dirty="0">
              <a:latin typeface="+mn-lt"/>
            </a:endParaRPr>
          </a:p>
          <a:p>
            <a:pPr marL="342900" indent="-342900" algn="just">
              <a:lnSpc>
                <a:spcPct val="100000"/>
              </a:lnSpc>
              <a:buFont typeface="Wingdings" panose="05000000000000000000" pitchFamily="2" charset="2"/>
              <a:buChar char="Ø"/>
            </a:pPr>
            <a:r>
              <a:rPr lang="en-US" sz="2000" b="0" dirty="0">
                <a:latin typeface="+mn-lt"/>
              </a:rPr>
              <a:t>It is part of the Central American and Caribbean Council of Public Prosecutors. It is also a part of the </a:t>
            </a:r>
            <a:r>
              <a:rPr lang="en-US" sz="2000" b="0" dirty="0" err="1">
                <a:latin typeface="+mn-lt"/>
              </a:rPr>
              <a:t>Ibero</a:t>
            </a:r>
            <a:r>
              <a:rPr lang="en-US" sz="2000" b="0" dirty="0">
                <a:latin typeface="+mn-lt"/>
              </a:rPr>
              <a:t>-American Association of Public </a:t>
            </a:r>
            <a:r>
              <a:rPr lang="en-US" sz="2000" b="0" dirty="0" err="1">
                <a:latin typeface="+mn-lt"/>
              </a:rPr>
              <a:t>Prosceutors</a:t>
            </a:r>
            <a:r>
              <a:rPr lang="en-US" sz="2000" b="0" dirty="0">
                <a:latin typeface="+mn-lt"/>
              </a:rPr>
              <a:t>, made up of 22 Public Prosecutors of Latin America.</a:t>
            </a:r>
          </a:p>
          <a:p>
            <a:pPr marL="342900" indent="-342900" algn="just">
              <a:lnSpc>
                <a:spcPct val="100000"/>
              </a:lnSpc>
              <a:buFont typeface="Wingdings" panose="05000000000000000000" pitchFamily="2" charset="2"/>
              <a:buChar char="Ø"/>
            </a:pPr>
            <a:endParaRPr lang="en-US" sz="2000" b="0" dirty="0">
              <a:latin typeface="+mn-lt"/>
            </a:endParaRPr>
          </a:p>
          <a:p>
            <a:pPr algn="just">
              <a:lnSpc>
                <a:spcPct val="100000"/>
              </a:lnSpc>
            </a:pPr>
            <a:r>
              <a:rPr lang="en-US" sz="2000" b="0" dirty="0">
                <a:latin typeface="+mn-lt"/>
              </a:rPr>
              <a:t>In both instances, training, cooperation and the exchange of experiences and information are promoted between the Public Prosecutors for the prosecution of transnational crimes.</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p:cNvSpPr txBox="1"/>
          <p:nvPr/>
        </p:nvSpPr>
        <p:spPr>
          <a:xfrm>
            <a:off x="5345259" y="6354940"/>
            <a:ext cx="3561331" cy="338554"/>
          </a:xfrm>
          <a:prstGeom prst="rect">
            <a:avLst/>
          </a:prstGeom>
          <a:noFill/>
        </p:spPr>
        <p:txBody>
          <a:bodyPr wrap="square" rtlCol="0">
            <a:spAutoFit/>
          </a:bodyPr>
          <a:lstStyle/>
          <a:p>
            <a:pPr fontAlgn="t"/>
            <a:r>
              <a:rPr lang="en-US" sz="1600" b="1" dirty="0">
                <a:solidFill>
                  <a:schemeClr val="tx2">
                    <a:lumMod val="75000"/>
                  </a:schemeClr>
                </a:solidFill>
                <a:latin typeface="Segoe Script" panose="020B0504020000000003" pitchFamily="34" charset="0"/>
              </a:rPr>
              <a:t>With the victims ... for Justice!</a:t>
            </a:r>
          </a:p>
        </p:txBody>
      </p:sp>
    </p:spTree>
    <p:extLst>
      <p:ext uri="{BB962C8B-B14F-4D97-AF65-F5344CB8AC3E}">
        <p14:creationId xmlns:p14="http://schemas.microsoft.com/office/powerpoint/2010/main" val="3497890302"/>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385"/>
            <a:ext cx="2153094" cy="1849031"/>
          </a:xfrm>
          <a:prstGeom prst="rect">
            <a:avLst/>
          </a:prstGeom>
        </p:spPr>
      </p:pic>
      <p:sp>
        <p:nvSpPr>
          <p:cNvPr id="3" name="Título 2"/>
          <p:cNvSpPr>
            <a:spLocks noGrp="1"/>
          </p:cNvSpPr>
          <p:nvPr>
            <p:ph type="ctrTitle"/>
          </p:nvPr>
        </p:nvSpPr>
        <p:spPr>
          <a:xfrm>
            <a:off x="1979712" y="618772"/>
            <a:ext cx="7128792" cy="664797"/>
          </a:xfrm>
        </p:spPr>
        <p:txBody>
          <a:bodyPr/>
          <a:lstStyle/>
          <a:p>
            <a:r>
              <a:rPr lang="es-ES" sz="4800" dirty="0" err="1">
                <a:solidFill>
                  <a:schemeClr val="bg1"/>
                </a:solidFill>
              </a:rPr>
              <a:t>Public</a:t>
            </a:r>
            <a:r>
              <a:rPr lang="es-ES" sz="4800" dirty="0">
                <a:solidFill>
                  <a:schemeClr val="bg1"/>
                </a:solidFill>
              </a:rPr>
              <a:t> </a:t>
            </a:r>
            <a:r>
              <a:rPr lang="es-ES" sz="4800" dirty="0" err="1">
                <a:solidFill>
                  <a:schemeClr val="bg1"/>
                </a:solidFill>
              </a:rPr>
              <a:t>Prosecutor</a:t>
            </a:r>
            <a:r>
              <a:rPr lang="es-ES" sz="4800" dirty="0">
                <a:solidFill>
                  <a:schemeClr val="bg1"/>
                </a:solidFill>
              </a:rPr>
              <a:t> of Nicaragua</a:t>
            </a:r>
            <a:endParaRPr lang="es-ES" dirty="0">
              <a:solidFill>
                <a:schemeClr val="bg1"/>
              </a:solidFill>
            </a:endParaRPr>
          </a:p>
        </p:txBody>
      </p:sp>
      <p:sp>
        <p:nvSpPr>
          <p:cNvPr id="7" name="Subtítulo 2"/>
          <p:cNvSpPr>
            <a:spLocks noGrp="1"/>
          </p:cNvSpPr>
          <p:nvPr>
            <p:ph type="subTitle" idx="1"/>
          </p:nvPr>
        </p:nvSpPr>
        <p:spPr>
          <a:xfrm>
            <a:off x="467544" y="2132856"/>
            <a:ext cx="8439046" cy="3307059"/>
          </a:xfrm>
        </p:spPr>
        <p:txBody>
          <a:bodyPr/>
          <a:lstStyle/>
          <a:p>
            <a:pPr algn="just">
              <a:lnSpc>
                <a:spcPct val="150000"/>
              </a:lnSpc>
              <a:spcAft>
                <a:spcPts val="0"/>
              </a:spcAft>
            </a:pPr>
            <a:r>
              <a:rPr lang="en-US" sz="2000" dirty="0">
                <a:latin typeface="Calibri" panose="020F0502020204030204" pitchFamily="34" charset="0"/>
                <a:ea typeface="Calibri" panose="020F0502020204030204" pitchFamily="34" charset="0"/>
                <a:cs typeface="Calibri" panose="020F0502020204030204" pitchFamily="34" charset="0"/>
              </a:rPr>
              <a:t>The Public Prosecutor, as part of the Criminal Justice System, in its action within the framework of its mandate, contributes to citizen security, access to Justice, social stability, tranquility, peaceful coexistence, social peace and the integral development of society. All of this allows Nicaragua to remain the safest country in Central America and one of the safest in Latin America.</a:t>
            </a:r>
          </a:p>
          <a:p>
            <a:pPr algn="just">
              <a:lnSpc>
                <a:spcPct val="150000"/>
              </a:lnSpc>
              <a:spcAft>
                <a:spcPts val="0"/>
              </a:spcAft>
            </a:pPr>
            <a:endParaRPr lang="en-US" sz="2000"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0"/>
              </a:spcAft>
            </a:pPr>
            <a:r>
              <a:rPr lang="en-US" sz="2000" dirty="0">
                <a:latin typeface="Calibri" panose="020F0502020204030204" pitchFamily="34" charset="0"/>
                <a:ea typeface="Calibri" panose="020F0502020204030204" pitchFamily="34" charset="0"/>
                <a:cs typeface="Calibri" panose="020F0502020204030204" pitchFamily="34" charset="0"/>
              </a:rPr>
              <a:t>Thank you very much.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p:cNvSpPr txBox="1"/>
          <p:nvPr/>
        </p:nvSpPr>
        <p:spPr>
          <a:xfrm>
            <a:off x="5345259" y="6354940"/>
            <a:ext cx="3561331" cy="338554"/>
          </a:xfrm>
          <a:prstGeom prst="rect">
            <a:avLst/>
          </a:prstGeom>
          <a:noFill/>
        </p:spPr>
        <p:txBody>
          <a:bodyPr wrap="square" rtlCol="0">
            <a:spAutoFit/>
          </a:bodyPr>
          <a:lstStyle/>
          <a:p>
            <a:pPr fontAlgn="t"/>
            <a:r>
              <a:rPr lang="en-US" sz="1600" b="1" dirty="0">
                <a:solidFill>
                  <a:schemeClr val="tx2">
                    <a:lumMod val="75000"/>
                  </a:schemeClr>
                </a:solidFill>
                <a:latin typeface="Segoe Script" panose="020B0504020000000003" pitchFamily="34" charset="0"/>
              </a:rPr>
              <a:t>With the victims ... for Justice!</a:t>
            </a:r>
          </a:p>
        </p:txBody>
      </p:sp>
    </p:spTree>
    <p:extLst>
      <p:ext uri="{BB962C8B-B14F-4D97-AF65-F5344CB8AC3E}">
        <p14:creationId xmlns:p14="http://schemas.microsoft.com/office/powerpoint/2010/main" val="256662543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385"/>
            <a:ext cx="2153094" cy="1849031"/>
          </a:xfrm>
          <a:prstGeom prst="rect">
            <a:avLst/>
          </a:prstGeom>
        </p:spPr>
      </p:pic>
      <p:sp>
        <p:nvSpPr>
          <p:cNvPr id="3" name="Título 2"/>
          <p:cNvSpPr>
            <a:spLocks noGrp="1"/>
          </p:cNvSpPr>
          <p:nvPr>
            <p:ph type="ctrTitle"/>
          </p:nvPr>
        </p:nvSpPr>
        <p:spPr>
          <a:xfrm>
            <a:off x="1979712" y="37074"/>
            <a:ext cx="7128792" cy="1246495"/>
          </a:xfrm>
        </p:spPr>
        <p:txBody>
          <a:bodyPr/>
          <a:lstStyle/>
          <a:p>
            <a:r>
              <a:rPr lang="en-US" dirty="0">
                <a:solidFill>
                  <a:schemeClr val="bg1"/>
                </a:solidFill>
              </a:rPr>
              <a:t>Public Prosecutor of Nicaragua</a:t>
            </a:r>
            <a:br>
              <a:rPr lang="en-US" dirty="0">
                <a:solidFill>
                  <a:schemeClr val="bg1"/>
                </a:solidFill>
              </a:rPr>
            </a:br>
            <a:r>
              <a:rPr lang="en-US" dirty="0">
                <a:solidFill>
                  <a:schemeClr val="bg1"/>
                </a:solidFill>
              </a:rPr>
              <a:t>Legal framework</a:t>
            </a:r>
            <a:endParaRPr lang="es-ES" dirty="0">
              <a:solidFill>
                <a:schemeClr val="bg1"/>
              </a:solidFill>
            </a:endParaRPr>
          </a:p>
        </p:txBody>
      </p:sp>
      <p:sp>
        <p:nvSpPr>
          <p:cNvPr id="7" name="Subtítulo 2"/>
          <p:cNvSpPr>
            <a:spLocks noGrp="1"/>
          </p:cNvSpPr>
          <p:nvPr>
            <p:ph type="subTitle" idx="1"/>
          </p:nvPr>
        </p:nvSpPr>
        <p:spPr>
          <a:xfrm>
            <a:off x="467544" y="1368028"/>
            <a:ext cx="8439046" cy="4884414"/>
          </a:xfrm>
        </p:spPr>
        <p:txBody>
          <a:bodyPr/>
          <a:lstStyle/>
          <a:p>
            <a:pPr algn="just">
              <a:lnSpc>
                <a:spcPct val="115000"/>
              </a:lnSpc>
              <a:spcAft>
                <a:spcPts val="0"/>
              </a:spcAft>
            </a:pPr>
            <a:r>
              <a:rPr lang="es-NI" sz="2000" b="0" dirty="0">
                <a:effectLst/>
                <a:latin typeface="Calibri" panose="020F0502020204030204" pitchFamily="34" charset="0"/>
                <a:ea typeface="Calibri" panose="020F0502020204030204" pitchFamily="34" charset="0"/>
                <a:cs typeface="Calibri" panose="020F0502020204030204" pitchFamily="34" charset="0"/>
              </a:rPr>
              <a:t> </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buFont typeface="Arial" panose="020B0604020202020204" pitchFamily="34" charset="0"/>
              <a:buChar char="•"/>
              <a:tabLst>
                <a:tab pos="228600" algn="l"/>
              </a:tabLst>
            </a:pPr>
            <a:r>
              <a:rPr lang="en-US" sz="2000" b="0" dirty="0">
                <a:latin typeface="Calibri" panose="020F0502020204030204" pitchFamily="34" charset="0"/>
                <a:ea typeface="Calibri" panose="020F0502020204030204" pitchFamily="34" charset="0"/>
                <a:cs typeface="Calibri" panose="020F0502020204030204" pitchFamily="34" charset="0"/>
              </a:rPr>
              <a:t>Political Constitution of Nicaragua: Article 138, numeral 9, literal b, second paragraph.</a:t>
            </a:r>
          </a:p>
          <a:p>
            <a:pPr marL="342900" lvl="0" indent="-342900" algn="just">
              <a:lnSpc>
                <a:spcPct val="100000"/>
              </a:lnSpc>
              <a:buFont typeface="Arial" panose="020B0604020202020204" pitchFamily="34" charset="0"/>
              <a:buChar char="•"/>
              <a:tabLst>
                <a:tab pos="228600" algn="l"/>
              </a:tabLst>
            </a:pPr>
            <a:endParaRPr lang="en-US" sz="1200" b="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0000"/>
              </a:lnSpc>
              <a:buFont typeface="Arial" panose="020B0604020202020204" pitchFamily="34" charset="0"/>
              <a:buChar char="•"/>
              <a:tabLst>
                <a:tab pos="228600" algn="l"/>
              </a:tabLst>
            </a:pPr>
            <a:r>
              <a:rPr lang="en-US" sz="2000" b="0" dirty="0">
                <a:latin typeface="Calibri" panose="020F0502020204030204" pitchFamily="34" charset="0"/>
                <a:ea typeface="Calibri" panose="020F0502020204030204" pitchFamily="34" charset="0"/>
                <a:cs typeface="Calibri" panose="020F0502020204030204" pitchFamily="34" charset="0"/>
              </a:rPr>
              <a:t>Law number 346, Organic Law of the Public Prosecutor.</a:t>
            </a:r>
          </a:p>
          <a:p>
            <a:pPr marL="342900" lvl="0" indent="-342900" algn="just">
              <a:lnSpc>
                <a:spcPct val="100000"/>
              </a:lnSpc>
              <a:buFont typeface="Arial" panose="020B0604020202020204" pitchFamily="34" charset="0"/>
              <a:buChar char="•"/>
              <a:tabLst>
                <a:tab pos="228600" algn="l"/>
              </a:tabLst>
            </a:pPr>
            <a:endParaRPr lang="en-US" sz="1200" b="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0000"/>
              </a:lnSpc>
              <a:buFont typeface="Arial" panose="020B0604020202020204" pitchFamily="34" charset="0"/>
              <a:buChar char="•"/>
              <a:tabLst>
                <a:tab pos="228600" algn="l"/>
              </a:tabLst>
            </a:pPr>
            <a:r>
              <a:rPr lang="en-US" sz="2000" b="0" dirty="0">
                <a:latin typeface="Calibri" panose="020F0502020204030204" pitchFamily="34" charset="0"/>
                <a:ea typeface="Calibri" panose="020F0502020204030204" pitchFamily="34" charset="0"/>
                <a:cs typeface="Calibri" panose="020F0502020204030204" pitchFamily="34" charset="0"/>
              </a:rPr>
              <a:t>Decree 133-2000, Administrative By Laws of the Organic Law of the Public Prosecutor.</a:t>
            </a:r>
          </a:p>
          <a:p>
            <a:pPr marL="342900" lvl="0" indent="-342900" algn="just">
              <a:lnSpc>
                <a:spcPct val="100000"/>
              </a:lnSpc>
              <a:buFont typeface="Arial" panose="020B0604020202020204" pitchFamily="34" charset="0"/>
              <a:buChar char="•"/>
              <a:tabLst>
                <a:tab pos="228600" algn="l"/>
              </a:tabLst>
            </a:pPr>
            <a:endParaRPr lang="en-US" sz="1200" b="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0000"/>
              </a:lnSpc>
              <a:buFont typeface="Arial" panose="020B0604020202020204" pitchFamily="34" charset="0"/>
              <a:buChar char="•"/>
              <a:tabLst>
                <a:tab pos="228600" algn="l"/>
              </a:tabLst>
            </a:pPr>
            <a:r>
              <a:rPr lang="en-US" sz="2000" b="0" dirty="0">
                <a:latin typeface="Calibri" panose="020F0502020204030204" pitchFamily="34" charset="0"/>
                <a:ea typeface="Calibri" panose="020F0502020204030204" pitchFamily="34" charset="0"/>
                <a:cs typeface="Calibri" panose="020F0502020204030204" pitchFamily="34" charset="0"/>
              </a:rPr>
              <a:t>Law number 586, Career Law for the profession of Public Prosecutors.</a:t>
            </a:r>
          </a:p>
          <a:p>
            <a:pPr marL="342900" lvl="0" indent="-342900" algn="just">
              <a:lnSpc>
                <a:spcPct val="100000"/>
              </a:lnSpc>
              <a:buFont typeface="Arial" panose="020B0604020202020204" pitchFamily="34" charset="0"/>
              <a:buChar char="•"/>
              <a:tabLst>
                <a:tab pos="228600" algn="l"/>
              </a:tabLst>
            </a:pPr>
            <a:endParaRPr lang="en-US" sz="1200" b="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0000"/>
              </a:lnSpc>
              <a:buFont typeface="Arial" panose="020B0604020202020204" pitchFamily="34" charset="0"/>
              <a:buChar char="•"/>
              <a:tabLst>
                <a:tab pos="228600" algn="l"/>
              </a:tabLst>
            </a:pPr>
            <a:r>
              <a:rPr lang="en-US" sz="2000" b="0" dirty="0">
                <a:latin typeface="Calibri" panose="020F0502020204030204" pitchFamily="34" charset="0"/>
                <a:ea typeface="Calibri" panose="020F0502020204030204" pitchFamily="34" charset="0"/>
                <a:cs typeface="Calibri" panose="020F0502020204030204" pitchFamily="34" charset="0"/>
              </a:rPr>
              <a:t>Disciplinary By Laws of the Public Prosecutor.</a:t>
            </a:r>
          </a:p>
          <a:p>
            <a:pPr marL="342900" lvl="0" indent="-342900" algn="just">
              <a:lnSpc>
                <a:spcPct val="100000"/>
              </a:lnSpc>
              <a:buFont typeface="Arial" panose="020B0604020202020204" pitchFamily="34" charset="0"/>
              <a:buChar char="•"/>
              <a:tabLst>
                <a:tab pos="228600" algn="l"/>
              </a:tabLst>
            </a:pPr>
            <a:endParaRPr lang="en-US" sz="1200" b="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0000"/>
              </a:lnSpc>
              <a:buFont typeface="Arial" panose="020B0604020202020204" pitchFamily="34" charset="0"/>
              <a:buChar char="•"/>
              <a:tabLst>
                <a:tab pos="228600" algn="l"/>
              </a:tabLst>
            </a:pPr>
            <a:r>
              <a:rPr lang="en-US" sz="2000" b="0" dirty="0">
                <a:latin typeface="Calibri" panose="020F0502020204030204" pitchFamily="34" charset="0"/>
                <a:ea typeface="Calibri" panose="020F0502020204030204" pitchFamily="34" charset="0"/>
                <a:cs typeface="Calibri" panose="020F0502020204030204" pitchFamily="34" charset="0"/>
              </a:rPr>
              <a:t>Law number 406, Criminal Procedure Code of the Republic of Nicaragua.</a:t>
            </a:r>
          </a:p>
          <a:p>
            <a:pPr marL="342900" lvl="0" indent="-342900" algn="just">
              <a:lnSpc>
                <a:spcPct val="100000"/>
              </a:lnSpc>
              <a:buFont typeface="Arial" panose="020B0604020202020204" pitchFamily="34" charset="0"/>
              <a:buChar char="•"/>
              <a:tabLst>
                <a:tab pos="228600" algn="l"/>
              </a:tabLst>
            </a:pPr>
            <a:endParaRPr lang="en-US" sz="1200" b="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0000"/>
              </a:lnSpc>
              <a:buFont typeface="Arial" panose="020B0604020202020204" pitchFamily="34" charset="0"/>
              <a:buChar char="•"/>
              <a:tabLst>
                <a:tab pos="228600" algn="l"/>
              </a:tabLst>
            </a:pPr>
            <a:r>
              <a:rPr lang="en-US" sz="2000" b="0" dirty="0">
                <a:latin typeface="Calibri" panose="020F0502020204030204" pitchFamily="34" charset="0"/>
                <a:ea typeface="Calibri" panose="020F0502020204030204" pitchFamily="34" charset="0"/>
                <a:cs typeface="Calibri" panose="020F0502020204030204" pitchFamily="34" charset="0"/>
              </a:rPr>
              <a:t>Law 641, Penal Code of the Republic of Nicaragua.</a:t>
            </a:r>
            <a:endParaRPr lang="es-ES" sz="2000" b="0" dirty="0">
              <a:latin typeface="Calibri" panose="020F0502020204030204" pitchFamily="34" charset="0"/>
              <a:ea typeface="Calibri" panose="020F0502020204030204" pitchFamily="34" charset="0"/>
              <a:cs typeface="Calibri" panose="020F0502020204030204" pitchFamily="34" charset="0"/>
            </a:endParaRPr>
          </a:p>
        </p:txBody>
      </p:sp>
      <p:sp>
        <p:nvSpPr>
          <p:cNvPr id="6" name="CuadroTexto 5"/>
          <p:cNvSpPr txBox="1"/>
          <p:nvPr/>
        </p:nvSpPr>
        <p:spPr>
          <a:xfrm>
            <a:off x="5345259" y="6354940"/>
            <a:ext cx="3561331" cy="338554"/>
          </a:xfrm>
          <a:prstGeom prst="rect">
            <a:avLst/>
          </a:prstGeom>
          <a:noFill/>
        </p:spPr>
        <p:txBody>
          <a:bodyPr wrap="square" rtlCol="0">
            <a:spAutoFit/>
          </a:bodyPr>
          <a:lstStyle/>
          <a:p>
            <a:pPr fontAlgn="t"/>
            <a:r>
              <a:rPr lang="en-US" sz="1600" b="1" dirty="0">
                <a:solidFill>
                  <a:schemeClr val="tx2">
                    <a:lumMod val="75000"/>
                  </a:schemeClr>
                </a:solidFill>
                <a:latin typeface="Segoe Script" panose="020B0504020000000003" pitchFamily="34" charset="0"/>
              </a:rPr>
              <a:t>With the victims ... for Justice!</a:t>
            </a:r>
          </a:p>
        </p:txBody>
      </p:sp>
    </p:spTree>
    <p:extLst>
      <p:ext uri="{BB962C8B-B14F-4D97-AF65-F5344CB8AC3E}">
        <p14:creationId xmlns:p14="http://schemas.microsoft.com/office/powerpoint/2010/main" val="364058169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385"/>
            <a:ext cx="2153094" cy="1849031"/>
          </a:xfrm>
          <a:prstGeom prst="rect">
            <a:avLst/>
          </a:prstGeom>
        </p:spPr>
      </p:pic>
      <p:sp>
        <p:nvSpPr>
          <p:cNvPr id="3" name="Título 2"/>
          <p:cNvSpPr>
            <a:spLocks noGrp="1"/>
          </p:cNvSpPr>
          <p:nvPr>
            <p:ph type="ctrTitle"/>
          </p:nvPr>
        </p:nvSpPr>
        <p:spPr>
          <a:xfrm>
            <a:off x="1804788" y="646448"/>
            <a:ext cx="7128792" cy="1246495"/>
          </a:xfrm>
        </p:spPr>
        <p:txBody>
          <a:bodyPr/>
          <a:lstStyle/>
          <a:p>
            <a:r>
              <a:rPr lang="es-ES" dirty="0" err="1">
                <a:solidFill>
                  <a:schemeClr val="bg1"/>
                </a:solidFill>
              </a:rPr>
              <a:t>Public</a:t>
            </a:r>
            <a:r>
              <a:rPr lang="es-ES" dirty="0">
                <a:solidFill>
                  <a:schemeClr val="bg1"/>
                </a:solidFill>
              </a:rPr>
              <a:t> </a:t>
            </a:r>
            <a:r>
              <a:rPr lang="es-ES" dirty="0" err="1">
                <a:solidFill>
                  <a:schemeClr val="bg1"/>
                </a:solidFill>
              </a:rPr>
              <a:t>Prosecutor</a:t>
            </a:r>
            <a:r>
              <a:rPr lang="es-ES" dirty="0">
                <a:solidFill>
                  <a:schemeClr val="bg1"/>
                </a:solidFill>
              </a:rPr>
              <a:t> of Nicaragua</a:t>
            </a:r>
            <a:br>
              <a:rPr lang="es-ES" dirty="0">
                <a:solidFill>
                  <a:schemeClr val="bg1"/>
                </a:solidFill>
              </a:rPr>
            </a:br>
            <a:endParaRPr lang="es-ES" dirty="0">
              <a:solidFill>
                <a:schemeClr val="bg1"/>
              </a:solidFill>
            </a:endParaRPr>
          </a:p>
        </p:txBody>
      </p:sp>
      <p:sp>
        <p:nvSpPr>
          <p:cNvPr id="7" name="Subtítulo 2"/>
          <p:cNvSpPr>
            <a:spLocks noGrp="1"/>
          </p:cNvSpPr>
          <p:nvPr>
            <p:ph type="subTitle" idx="1"/>
          </p:nvPr>
        </p:nvSpPr>
        <p:spPr>
          <a:xfrm>
            <a:off x="467544" y="1727353"/>
            <a:ext cx="8439046" cy="4239622"/>
          </a:xfrm>
        </p:spPr>
        <p:txBody>
          <a:bodyPr/>
          <a:lstStyle/>
          <a:p>
            <a:pPr algn="just">
              <a:lnSpc>
                <a:spcPct val="150000"/>
              </a:lnSpc>
              <a:spcAft>
                <a:spcPts val="0"/>
              </a:spcAft>
            </a:pPr>
            <a:r>
              <a:rPr lang="en-US" sz="2000" b="0" dirty="0">
                <a:latin typeface="Calibri" panose="020F0502020204030204" pitchFamily="34" charset="0"/>
                <a:ea typeface="Calibri" panose="020F0502020204030204" pitchFamily="34" charset="0"/>
                <a:cs typeface="Calibri" panose="020F0502020204030204" pitchFamily="34" charset="0"/>
              </a:rPr>
              <a:t>Created by Law No. 346, the Public Prosecutor is an independent Institution, with organic, functional and administrative autonomy.</a:t>
            </a:r>
          </a:p>
          <a:p>
            <a:pPr algn="just">
              <a:lnSpc>
                <a:spcPct val="150000"/>
              </a:lnSpc>
              <a:spcAft>
                <a:spcPts val="0"/>
              </a:spcAft>
            </a:pPr>
            <a:r>
              <a:rPr lang="en-US" sz="2000" b="0" dirty="0">
                <a:latin typeface="Calibri" panose="020F0502020204030204" pitchFamily="34" charset="0"/>
                <a:ea typeface="Calibri" panose="020F0502020204030204" pitchFamily="34" charset="0"/>
                <a:cs typeface="Calibri" panose="020F0502020204030204" pitchFamily="34" charset="0"/>
              </a:rPr>
              <a:t>The Public Prosecutor is subordinate to the Political Constitution and the Legal Framework of Nicaragua. It is in charge of the </a:t>
            </a:r>
            <a:r>
              <a:rPr lang="en-US" sz="2000" dirty="0">
                <a:latin typeface="Calibri" panose="020F0502020204030204" pitchFamily="34" charset="0"/>
                <a:ea typeface="Calibri" panose="020F0502020204030204" pitchFamily="34" charset="0"/>
                <a:cs typeface="Calibri" panose="020F0502020204030204" pitchFamily="34" charset="0"/>
              </a:rPr>
              <a:t>prosecutorial function and the representation of the interests of the society and victims of crimes within the criminal process</a:t>
            </a:r>
            <a:r>
              <a:rPr lang="en-US" sz="2000" b="0" dirty="0">
                <a:latin typeface="Calibri" panose="020F0502020204030204" pitchFamily="34" charset="0"/>
                <a:ea typeface="Calibri" panose="020F0502020204030204" pitchFamily="34" charset="0"/>
                <a:cs typeface="Calibri" panose="020F0502020204030204" pitchFamily="34" charset="0"/>
              </a:rPr>
              <a:t>, thus guaranteeing effective judicial protection.</a:t>
            </a:r>
          </a:p>
          <a:p>
            <a:pPr algn="just">
              <a:lnSpc>
                <a:spcPct val="150000"/>
              </a:lnSpc>
              <a:spcAft>
                <a:spcPts val="0"/>
              </a:spcAft>
            </a:pPr>
            <a:r>
              <a:rPr lang="en-US" sz="2000" b="0" dirty="0">
                <a:latin typeface="Calibri" panose="020F0502020204030204" pitchFamily="34" charset="0"/>
                <a:ea typeface="Calibri" panose="020F0502020204030204" pitchFamily="34" charset="0"/>
                <a:cs typeface="Calibri" panose="020F0502020204030204" pitchFamily="34" charset="0"/>
              </a:rPr>
              <a:t>It performs its functions under the principles of independence, autonomy, specialization, indivisibility, unity of action and hierarchy, legality, objectivity, obligation and responsibility.</a:t>
            </a:r>
            <a:endParaRPr lang="es-ES" b="0" dirty="0"/>
          </a:p>
        </p:txBody>
      </p:sp>
      <p:sp>
        <p:nvSpPr>
          <p:cNvPr id="6" name="CuadroTexto 5"/>
          <p:cNvSpPr txBox="1"/>
          <p:nvPr/>
        </p:nvSpPr>
        <p:spPr>
          <a:xfrm>
            <a:off x="5345259" y="6354940"/>
            <a:ext cx="3561331" cy="338554"/>
          </a:xfrm>
          <a:prstGeom prst="rect">
            <a:avLst/>
          </a:prstGeom>
          <a:noFill/>
        </p:spPr>
        <p:txBody>
          <a:bodyPr wrap="square" rtlCol="0">
            <a:spAutoFit/>
          </a:bodyPr>
          <a:lstStyle/>
          <a:p>
            <a:pPr fontAlgn="t"/>
            <a:r>
              <a:rPr lang="en-US" sz="1600" b="1" dirty="0">
                <a:solidFill>
                  <a:schemeClr val="tx2">
                    <a:lumMod val="75000"/>
                  </a:schemeClr>
                </a:solidFill>
                <a:latin typeface="Segoe Script" panose="020B0504020000000003" pitchFamily="34" charset="0"/>
              </a:rPr>
              <a:t>With the victims ... for Justice!</a:t>
            </a:r>
          </a:p>
        </p:txBody>
      </p:sp>
    </p:spTree>
    <p:extLst>
      <p:ext uri="{BB962C8B-B14F-4D97-AF65-F5344CB8AC3E}">
        <p14:creationId xmlns:p14="http://schemas.microsoft.com/office/powerpoint/2010/main" val="340865154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385"/>
            <a:ext cx="2153094" cy="1849031"/>
          </a:xfrm>
          <a:prstGeom prst="rect">
            <a:avLst/>
          </a:prstGeom>
        </p:spPr>
      </p:pic>
      <p:sp>
        <p:nvSpPr>
          <p:cNvPr id="3" name="Título 2"/>
          <p:cNvSpPr>
            <a:spLocks noGrp="1"/>
          </p:cNvSpPr>
          <p:nvPr>
            <p:ph type="ctrTitle"/>
          </p:nvPr>
        </p:nvSpPr>
        <p:spPr>
          <a:xfrm>
            <a:off x="1979712" y="660321"/>
            <a:ext cx="7128792" cy="623248"/>
          </a:xfrm>
        </p:spPr>
        <p:txBody>
          <a:bodyPr/>
          <a:lstStyle/>
          <a:p>
            <a:r>
              <a:rPr lang="es-ES" dirty="0" err="1">
                <a:solidFill>
                  <a:schemeClr val="bg1"/>
                </a:solidFill>
              </a:rPr>
              <a:t>Public</a:t>
            </a:r>
            <a:r>
              <a:rPr lang="es-ES" dirty="0">
                <a:solidFill>
                  <a:schemeClr val="bg1"/>
                </a:solidFill>
              </a:rPr>
              <a:t> </a:t>
            </a:r>
            <a:r>
              <a:rPr lang="es-ES" dirty="0" err="1">
                <a:solidFill>
                  <a:schemeClr val="bg1"/>
                </a:solidFill>
              </a:rPr>
              <a:t>Prosecutor</a:t>
            </a:r>
            <a:r>
              <a:rPr lang="es-ES" dirty="0">
                <a:solidFill>
                  <a:schemeClr val="bg1"/>
                </a:solidFill>
              </a:rPr>
              <a:t> of Nicaragua</a:t>
            </a:r>
          </a:p>
        </p:txBody>
      </p:sp>
      <p:sp>
        <p:nvSpPr>
          <p:cNvPr id="7" name="Subtítulo 2"/>
          <p:cNvSpPr>
            <a:spLocks noGrp="1"/>
          </p:cNvSpPr>
          <p:nvPr>
            <p:ph type="subTitle" idx="1"/>
          </p:nvPr>
        </p:nvSpPr>
        <p:spPr>
          <a:xfrm>
            <a:off x="467544" y="1801646"/>
            <a:ext cx="8439046" cy="4168834"/>
          </a:xfrm>
        </p:spPr>
        <p:txBody>
          <a:bodyPr/>
          <a:lstStyle/>
          <a:p>
            <a:pPr algn="just">
              <a:lnSpc>
                <a:spcPct val="150000"/>
              </a:lnSpc>
              <a:spcAft>
                <a:spcPts val="0"/>
              </a:spcAft>
            </a:pPr>
            <a:r>
              <a:rPr lang="en-US" sz="2000" b="0" dirty="0">
                <a:latin typeface="Calibri" panose="020F0502020204030204" pitchFamily="34" charset="0"/>
                <a:ea typeface="Calibri" panose="020F0502020204030204" pitchFamily="34" charset="0"/>
                <a:cs typeface="Calibri" panose="020F0502020204030204" pitchFamily="34" charset="0"/>
              </a:rPr>
              <a:t>With the Public Prosecutor, the role of the victims that had been ignored for years, is rescued and this is the institution that enforces their rights in the criminal process, recognizing the rights of the victims in the constitutional reforms of 2014, in article 138 , numeral 9, literal b, second paragraph of the Political Constitution.</a:t>
            </a:r>
          </a:p>
          <a:p>
            <a:pPr algn="just">
              <a:lnSpc>
                <a:spcPct val="150000"/>
              </a:lnSpc>
              <a:spcAft>
                <a:spcPts val="0"/>
              </a:spcAft>
            </a:pPr>
            <a:r>
              <a:rPr lang="en-US" sz="2000" b="0" dirty="0">
                <a:latin typeface="Calibri" panose="020F0502020204030204" pitchFamily="34" charset="0"/>
                <a:ea typeface="Calibri" panose="020F0502020204030204" pitchFamily="34" charset="0"/>
                <a:cs typeface="Calibri" panose="020F0502020204030204" pitchFamily="34" charset="0"/>
              </a:rPr>
              <a:t>The Criminal Procedure System of the Republic of Nicaragua has been recognized as one of the best systems in its implementation and due to its accusatory nature, which separates the investigative function (National Police), </a:t>
            </a:r>
            <a:r>
              <a:rPr lang="en-US" sz="2000" dirty="0">
                <a:latin typeface="Calibri" panose="020F0502020204030204" pitchFamily="34" charset="0"/>
                <a:ea typeface="Calibri" panose="020F0502020204030204" pitchFamily="34" charset="0"/>
                <a:cs typeface="Calibri" panose="020F0502020204030204" pitchFamily="34" charset="0"/>
              </a:rPr>
              <a:t>accusatory function </a:t>
            </a:r>
            <a:r>
              <a:rPr lang="en-US" sz="2000" b="0" dirty="0">
                <a:latin typeface="Calibri" panose="020F0502020204030204" pitchFamily="34" charset="0"/>
                <a:ea typeface="Calibri" panose="020F0502020204030204" pitchFamily="34" charset="0"/>
                <a:cs typeface="Calibri" panose="020F0502020204030204" pitchFamily="34" charset="0"/>
              </a:rPr>
              <a:t>(Public Prosecutor) and judicial function (Power of Attorney).</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p:cNvSpPr txBox="1"/>
          <p:nvPr/>
        </p:nvSpPr>
        <p:spPr>
          <a:xfrm>
            <a:off x="5345259" y="6354940"/>
            <a:ext cx="3561331" cy="338554"/>
          </a:xfrm>
          <a:prstGeom prst="rect">
            <a:avLst/>
          </a:prstGeom>
          <a:noFill/>
        </p:spPr>
        <p:txBody>
          <a:bodyPr wrap="square" rtlCol="0">
            <a:spAutoFit/>
          </a:bodyPr>
          <a:lstStyle/>
          <a:p>
            <a:pPr fontAlgn="t"/>
            <a:r>
              <a:rPr lang="en-US" sz="1600" b="1" dirty="0">
                <a:solidFill>
                  <a:schemeClr val="tx2">
                    <a:lumMod val="75000"/>
                  </a:schemeClr>
                </a:solidFill>
                <a:latin typeface="Segoe Script" panose="020B0504020000000003" pitchFamily="34" charset="0"/>
              </a:rPr>
              <a:t>With the victims ... for Justice!</a:t>
            </a:r>
          </a:p>
        </p:txBody>
      </p:sp>
    </p:spTree>
    <p:extLst>
      <p:ext uri="{BB962C8B-B14F-4D97-AF65-F5344CB8AC3E}">
        <p14:creationId xmlns:p14="http://schemas.microsoft.com/office/powerpoint/2010/main" val="200830527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385"/>
            <a:ext cx="2153094" cy="1849031"/>
          </a:xfrm>
          <a:prstGeom prst="rect">
            <a:avLst/>
          </a:prstGeom>
        </p:spPr>
      </p:pic>
      <p:sp>
        <p:nvSpPr>
          <p:cNvPr id="3" name="Título 2"/>
          <p:cNvSpPr>
            <a:spLocks noGrp="1"/>
          </p:cNvSpPr>
          <p:nvPr>
            <p:ph type="ctrTitle"/>
          </p:nvPr>
        </p:nvSpPr>
        <p:spPr>
          <a:xfrm>
            <a:off x="1979712" y="660321"/>
            <a:ext cx="7128792" cy="623248"/>
          </a:xfrm>
        </p:spPr>
        <p:txBody>
          <a:bodyPr/>
          <a:lstStyle/>
          <a:p>
            <a:r>
              <a:rPr lang="es-ES" dirty="0" err="1">
                <a:solidFill>
                  <a:schemeClr val="bg1"/>
                </a:solidFill>
              </a:rPr>
              <a:t>Public</a:t>
            </a:r>
            <a:r>
              <a:rPr lang="es-ES" dirty="0">
                <a:solidFill>
                  <a:schemeClr val="bg1"/>
                </a:solidFill>
              </a:rPr>
              <a:t> </a:t>
            </a:r>
            <a:r>
              <a:rPr lang="es-ES" dirty="0" err="1">
                <a:solidFill>
                  <a:schemeClr val="bg1"/>
                </a:solidFill>
              </a:rPr>
              <a:t>Prosecutor</a:t>
            </a:r>
            <a:r>
              <a:rPr lang="es-ES" dirty="0">
                <a:solidFill>
                  <a:schemeClr val="bg1"/>
                </a:solidFill>
              </a:rPr>
              <a:t> of Nicaragua</a:t>
            </a:r>
          </a:p>
        </p:txBody>
      </p:sp>
      <p:sp>
        <p:nvSpPr>
          <p:cNvPr id="7" name="Subtítulo 2"/>
          <p:cNvSpPr>
            <a:spLocks noGrp="1"/>
          </p:cNvSpPr>
          <p:nvPr>
            <p:ph type="subTitle" idx="1"/>
          </p:nvPr>
        </p:nvSpPr>
        <p:spPr>
          <a:xfrm>
            <a:off x="230501" y="3140968"/>
            <a:ext cx="8906590" cy="1592744"/>
          </a:xfrm>
        </p:spPr>
        <p:txBody>
          <a:bodyPr/>
          <a:lstStyle/>
          <a:p>
            <a:pPr>
              <a:lnSpc>
                <a:spcPct val="150000"/>
              </a:lnSpc>
            </a:pPr>
            <a:r>
              <a:rPr lang="en-US" sz="3600" dirty="0">
                <a:latin typeface="Calibri" panose="020F0502020204030204" pitchFamily="34" charset="0"/>
                <a:ea typeface="Calibri" panose="020F0502020204030204" pitchFamily="34" charset="0"/>
                <a:cs typeface="Calibri" panose="020F0502020204030204" pitchFamily="34" charset="0"/>
              </a:rPr>
              <a:t>Functions of the Public Prosecutor of Nicaragua</a:t>
            </a:r>
            <a:endParaRPr lang="es-ES" sz="3600" dirty="0"/>
          </a:p>
        </p:txBody>
      </p:sp>
      <p:sp>
        <p:nvSpPr>
          <p:cNvPr id="6" name="CuadroTexto 5"/>
          <p:cNvSpPr txBox="1"/>
          <p:nvPr/>
        </p:nvSpPr>
        <p:spPr>
          <a:xfrm>
            <a:off x="5345259" y="6354940"/>
            <a:ext cx="3561331" cy="338554"/>
          </a:xfrm>
          <a:prstGeom prst="rect">
            <a:avLst/>
          </a:prstGeom>
          <a:noFill/>
        </p:spPr>
        <p:txBody>
          <a:bodyPr wrap="square" rtlCol="0">
            <a:spAutoFit/>
          </a:bodyPr>
          <a:lstStyle/>
          <a:p>
            <a:pPr fontAlgn="t"/>
            <a:r>
              <a:rPr lang="en-US" sz="1600" b="1" dirty="0">
                <a:solidFill>
                  <a:schemeClr val="tx2">
                    <a:lumMod val="75000"/>
                  </a:schemeClr>
                </a:solidFill>
                <a:latin typeface="Segoe Script" panose="020B0504020000000003" pitchFamily="34" charset="0"/>
              </a:rPr>
              <a:t>With the victims ... for Justice!</a:t>
            </a:r>
          </a:p>
        </p:txBody>
      </p:sp>
    </p:spTree>
    <p:extLst>
      <p:ext uri="{BB962C8B-B14F-4D97-AF65-F5344CB8AC3E}">
        <p14:creationId xmlns:p14="http://schemas.microsoft.com/office/powerpoint/2010/main" val="47336210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385"/>
            <a:ext cx="2153094" cy="1849031"/>
          </a:xfrm>
          <a:prstGeom prst="rect">
            <a:avLst/>
          </a:prstGeom>
        </p:spPr>
      </p:pic>
      <p:sp>
        <p:nvSpPr>
          <p:cNvPr id="3" name="Título 2"/>
          <p:cNvSpPr>
            <a:spLocks noGrp="1"/>
          </p:cNvSpPr>
          <p:nvPr>
            <p:ph type="ctrTitle"/>
          </p:nvPr>
        </p:nvSpPr>
        <p:spPr>
          <a:xfrm>
            <a:off x="1835696" y="530957"/>
            <a:ext cx="7128792" cy="1246495"/>
          </a:xfrm>
        </p:spPr>
        <p:txBody>
          <a:bodyPr/>
          <a:lstStyle/>
          <a:p>
            <a:r>
              <a:rPr lang="es-ES" dirty="0" err="1">
                <a:solidFill>
                  <a:schemeClr val="bg1"/>
                </a:solidFill>
              </a:rPr>
              <a:t>Public</a:t>
            </a:r>
            <a:r>
              <a:rPr lang="es-ES" dirty="0">
                <a:solidFill>
                  <a:schemeClr val="bg1"/>
                </a:solidFill>
              </a:rPr>
              <a:t> </a:t>
            </a:r>
            <a:r>
              <a:rPr lang="es-ES" dirty="0" err="1">
                <a:solidFill>
                  <a:schemeClr val="bg1"/>
                </a:solidFill>
              </a:rPr>
              <a:t>Prosecutor</a:t>
            </a:r>
            <a:r>
              <a:rPr lang="es-ES" dirty="0">
                <a:solidFill>
                  <a:schemeClr val="bg1"/>
                </a:solidFill>
              </a:rPr>
              <a:t> of Nicaragua</a:t>
            </a:r>
            <a:br>
              <a:rPr lang="es-ES" dirty="0">
                <a:solidFill>
                  <a:schemeClr val="bg1"/>
                </a:solidFill>
              </a:rPr>
            </a:br>
            <a:endParaRPr lang="es-ES" dirty="0">
              <a:solidFill>
                <a:schemeClr val="bg1"/>
              </a:solidFill>
            </a:endParaRPr>
          </a:p>
        </p:txBody>
      </p:sp>
      <p:sp>
        <p:nvSpPr>
          <p:cNvPr id="7" name="Subtítulo 2"/>
          <p:cNvSpPr>
            <a:spLocks noGrp="1"/>
          </p:cNvSpPr>
          <p:nvPr>
            <p:ph type="subTitle" idx="1"/>
          </p:nvPr>
        </p:nvSpPr>
        <p:spPr>
          <a:xfrm>
            <a:off x="352477" y="2204864"/>
            <a:ext cx="8439046" cy="3830279"/>
          </a:xfrm>
        </p:spPr>
        <p:txBody>
          <a:bodyPr/>
          <a:lstStyle/>
          <a:p>
            <a:pPr marL="342900" lvl="0" indent="-342900" algn="just">
              <a:lnSpc>
                <a:spcPct val="150000"/>
              </a:lnSpc>
              <a:spcAft>
                <a:spcPts val="0"/>
              </a:spcAft>
              <a:buFont typeface="Symbol" panose="05050102010706020507" pitchFamily="18" charset="2"/>
              <a:buChar char=""/>
              <a:tabLst>
                <a:tab pos="180340" algn="l"/>
              </a:tabLst>
            </a:pPr>
            <a:r>
              <a:rPr lang="en-US" sz="2000" b="0" dirty="0">
                <a:latin typeface="Calibri" panose="020F0502020204030204" pitchFamily="34" charset="0"/>
                <a:ea typeface="Calibri" panose="020F0502020204030204" pitchFamily="34" charset="0"/>
                <a:cs typeface="Calibri" panose="020F0502020204030204" pitchFamily="34" charset="0"/>
              </a:rPr>
              <a:t>The Public Prosecutor is in charge of exercising criminal action in crimes of public action.</a:t>
            </a:r>
          </a:p>
          <a:p>
            <a:pPr marL="342900" lvl="0" indent="-342900" algn="just">
              <a:lnSpc>
                <a:spcPct val="150000"/>
              </a:lnSpc>
              <a:spcAft>
                <a:spcPts val="0"/>
              </a:spcAft>
              <a:buFont typeface="Symbol" panose="05050102010706020507" pitchFamily="18" charset="2"/>
              <a:buChar char=""/>
              <a:tabLst>
                <a:tab pos="180340" algn="l"/>
              </a:tabLst>
            </a:pPr>
            <a:r>
              <a:rPr lang="en-US" sz="2000" b="0" dirty="0">
                <a:latin typeface="Calibri" panose="020F0502020204030204" pitchFamily="34" charset="0"/>
                <a:ea typeface="Calibri" panose="020F0502020204030204" pitchFamily="34" charset="0"/>
                <a:cs typeface="Calibri" panose="020F0502020204030204" pitchFamily="34" charset="0"/>
              </a:rPr>
              <a:t>It receives complaints that are subsequently sent to the National Police with the legal guidelines to carry out the respective acts of investigation.</a:t>
            </a:r>
          </a:p>
          <a:p>
            <a:pPr marL="342900" lvl="0" indent="-342900" algn="just">
              <a:lnSpc>
                <a:spcPct val="150000"/>
              </a:lnSpc>
              <a:spcAft>
                <a:spcPts val="0"/>
              </a:spcAft>
              <a:buFont typeface="Symbol" panose="05050102010706020507" pitchFamily="18" charset="2"/>
              <a:buChar char=""/>
              <a:tabLst>
                <a:tab pos="180340" algn="l"/>
              </a:tabLst>
            </a:pPr>
            <a:r>
              <a:rPr lang="en-US" sz="2000" b="0" dirty="0">
                <a:latin typeface="Calibri" panose="020F0502020204030204" pitchFamily="34" charset="0"/>
                <a:ea typeface="Calibri" panose="020F0502020204030204" pitchFamily="34" charset="0"/>
                <a:cs typeface="Calibri" panose="020F0502020204030204" pitchFamily="34" charset="0"/>
              </a:rPr>
              <a:t>It receives the investigations of the National Police and determines the exercise of criminal action.</a:t>
            </a:r>
          </a:p>
          <a:p>
            <a:pPr marL="342900" lvl="0" indent="-342900" algn="just">
              <a:lnSpc>
                <a:spcPct val="150000"/>
              </a:lnSpc>
              <a:spcAft>
                <a:spcPts val="0"/>
              </a:spcAft>
              <a:buFont typeface="Symbol" panose="05050102010706020507" pitchFamily="18" charset="2"/>
              <a:buChar char=""/>
              <a:tabLst>
                <a:tab pos="180340" algn="l"/>
              </a:tabLst>
            </a:pPr>
            <a:r>
              <a:rPr lang="en-US" sz="2000" b="0" dirty="0">
                <a:latin typeface="Calibri" panose="020F0502020204030204" pitchFamily="34" charset="0"/>
                <a:ea typeface="Calibri" panose="020F0502020204030204" pitchFamily="34" charset="0"/>
                <a:cs typeface="Calibri" panose="020F0502020204030204" pitchFamily="34" charset="0"/>
              </a:rPr>
              <a:t>It requires reports from the Institute of Legal Medicine and expert opinions from the Laboratory of Criminalistics and Forensic Sciences.</a:t>
            </a:r>
            <a:endParaRPr lang="es-ES" sz="2000" b="0" dirty="0">
              <a:latin typeface="Calibri" panose="020F0502020204030204" pitchFamily="34" charset="0"/>
              <a:ea typeface="Calibri" panose="020F0502020204030204" pitchFamily="34" charset="0"/>
              <a:cs typeface="Calibri" panose="020F0502020204030204" pitchFamily="34" charset="0"/>
            </a:endParaRPr>
          </a:p>
        </p:txBody>
      </p:sp>
      <p:sp>
        <p:nvSpPr>
          <p:cNvPr id="6" name="CuadroTexto 5"/>
          <p:cNvSpPr txBox="1"/>
          <p:nvPr/>
        </p:nvSpPr>
        <p:spPr>
          <a:xfrm>
            <a:off x="5345259" y="6354940"/>
            <a:ext cx="3561331" cy="338554"/>
          </a:xfrm>
          <a:prstGeom prst="rect">
            <a:avLst/>
          </a:prstGeom>
          <a:noFill/>
        </p:spPr>
        <p:txBody>
          <a:bodyPr wrap="square" rtlCol="0">
            <a:spAutoFit/>
          </a:bodyPr>
          <a:lstStyle/>
          <a:p>
            <a:pPr fontAlgn="t"/>
            <a:r>
              <a:rPr lang="en-US" sz="1600" b="1" dirty="0">
                <a:solidFill>
                  <a:schemeClr val="tx2">
                    <a:lumMod val="75000"/>
                  </a:schemeClr>
                </a:solidFill>
                <a:latin typeface="Segoe Script" panose="020B0504020000000003" pitchFamily="34" charset="0"/>
              </a:rPr>
              <a:t>With the victims ... for Justice!</a:t>
            </a:r>
          </a:p>
        </p:txBody>
      </p:sp>
    </p:spTree>
    <p:extLst>
      <p:ext uri="{BB962C8B-B14F-4D97-AF65-F5344CB8AC3E}">
        <p14:creationId xmlns:p14="http://schemas.microsoft.com/office/powerpoint/2010/main" val="144544487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97260" y="2060848"/>
            <a:ext cx="7749480" cy="2954655"/>
          </a:xfrm>
        </p:spPr>
        <p:txBody>
          <a:bodyPr/>
          <a:lstStyle/>
          <a:p>
            <a:pPr algn="just"/>
            <a:endParaRPr lang="es-NI" sz="2000" b="0" dirty="0">
              <a:latin typeface="+mn-lt"/>
            </a:endParaRPr>
          </a:p>
          <a:p>
            <a:pPr marL="457200" indent="-457200" algn="just">
              <a:buFont typeface="Arial" panose="020B0604020202020204" pitchFamily="34" charset="0"/>
              <a:buChar char="•"/>
            </a:pPr>
            <a:r>
              <a:rPr lang="en-US" sz="2000" b="0" dirty="0">
                <a:latin typeface="+mn-lt"/>
              </a:rPr>
              <a:t>The Public Prosecutor represents the interests of society and the victim of the crime in the criminal process, which is specified in the representation made by prosecutors in the oral and public hearings of trials to which they appear, to support and demonstrate the evidence gathered.</a:t>
            </a:r>
          </a:p>
          <a:p>
            <a:pPr marL="457200" indent="-457200" algn="just">
              <a:buFont typeface="Arial" panose="020B0604020202020204" pitchFamily="34" charset="0"/>
              <a:buChar char="•"/>
            </a:pPr>
            <a:endParaRPr lang="en-US" sz="2000" b="0" dirty="0">
              <a:latin typeface="+mn-lt"/>
            </a:endParaRPr>
          </a:p>
          <a:p>
            <a:pPr marL="457200" indent="-457200" algn="just">
              <a:buFont typeface="Arial" panose="020B0604020202020204" pitchFamily="34" charset="0"/>
              <a:buChar char="•"/>
            </a:pPr>
            <a:r>
              <a:rPr lang="en-US" sz="2000" b="0" dirty="0">
                <a:latin typeface="+mn-lt"/>
              </a:rPr>
              <a:t>It defends the rights of the victims, without prejudice, ensuring respect for the human rights of all the parties involved in the criminal process.</a:t>
            </a:r>
            <a:endParaRPr lang="es-NI" sz="2000" b="0" dirty="0">
              <a:latin typeface="+mn-lt"/>
            </a:endParaRPr>
          </a:p>
        </p:txBody>
      </p:sp>
      <p:sp>
        <p:nvSpPr>
          <p:cNvPr id="5" name="Título 2"/>
          <p:cNvSpPr>
            <a:spLocks noGrp="1"/>
          </p:cNvSpPr>
          <p:nvPr>
            <p:ph type="ctrTitle"/>
          </p:nvPr>
        </p:nvSpPr>
        <p:spPr>
          <a:xfrm>
            <a:off x="1763688" y="712747"/>
            <a:ext cx="7128792" cy="1121846"/>
          </a:xfrm>
        </p:spPr>
        <p:txBody>
          <a:bodyPr/>
          <a:lstStyle/>
          <a:p>
            <a:r>
              <a:rPr lang="es-ES" dirty="0" err="1">
                <a:solidFill>
                  <a:schemeClr val="bg1"/>
                </a:solidFill>
              </a:rPr>
              <a:t>Public</a:t>
            </a:r>
            <a:r>
              <a:rPr lang="es-ES" dirty="0">
                <a:solidFill>
                  <a:schemeClr val="bg1"/>
                </a:solidFill>
              </a:rPr>
              <a:t> </a:t>
            </a:r>
            <a:r>
              <a:rPr lang="es-ES" dirty="0" err="1">
                <a:solidFill>
                  <a:schemeClr val="bg1"/>
                </a:solidFill>
              </a:rPr>
              <a:t>Prosecutor</a:t>
            </a:r>
            <a:r>
              <a:rPr lang="es-ES" dirty="0">
                <a:solidFill>
                  <a:schemeClr val="bg1"/>
                </a:solidFill>
              </a:rPr>
              <a:t> of Nicaragua</a:t>
            </a:r>
            <a:br>
              <a:rPr lang="es-ES" dirty="0">
                <a:solidFill>
                  <a:schemeClr val="bg1"/>
                </a:solidFill>
              </a:rPr>
            </a:br>
            <a:endParaRPr lang="es-ES" sz="3600" dirty="0">
              <a:solidFill>
                <a:schemeClr val="bg1"/>
              </a:solidFill>
            </a:endParaRPr>
          </a:p>
        </p:txBody>
      </p:sp>
      <p:pic>
        <p:nvPicPr>
          <p:cNvPr id="6" name="Imagen 5"/>
          <p:cNvPicPr>
            <a:picLocks noChangeAspect="1"/>
          </p:cNvPicPr>
          <p:nvPr/>
        </p:nvPicPr>
        <p:blipFill>
          <a:blip r:embed="rId2"/>
          <a:stretch>
            <a:fillRect/>
          </a:stretch>
        </p:blipFill>
        <p:spPr>
          <a:xfrm>
            <a:off x="0" y="0"/>
            <a:ext cx="2158171" cy="1853345"/>
          </a:xfrm>
          <a:prstGeom prst="rect">
            <a:avLst/>
          </a:prstGeom>
        </p:spPr>
      </p:pic>
    </p:spTree>
    <p:extLst>
      <p:ext uri="{BB962C8B-B14F-4D97-AF65-F5344CB8AC3E}">
        <p14:creationId xmlns:p14="http://schemas.microsoft.com/office/powerpoint/2010/main" val="278907469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385"/>
            <a:ext cx="2153094" cy="1849031"/>
          </a:xfrm>
          <a:prstGeom prst="rect">
            <a:avLst/>
          </a:prstGeom>
        </p:spPr>
      </p:pic>
      <p:sp>
        <p:nvSpPr>
          <p:cNvPr id="3" name="Título 2"/>
          <p:cNvSpPr>
            <a:spLocks noGrp="1"/>
          </p:cNvSpPr>
          <p:nvPr>
            <p:ph type="ctrTitle"/>
          </p:nvPr>
        </p:nvSpPr>
        <p:spPr>
          <a:xfrm>
            <a:off x="1842334" y="487414"/>
            <a:ext cx="7128792" cy="1246495"/>
          </a:xfrm>
        </p:spPr>
        <p:txBody>
          <a:bodyPr/>
          <a:lstStyle/>
          <a:p>
            <a:r>
              <a:rPr lang="es-ES" dirty="0" err="1">
                <a:solidFill>
                  <a:schemeClr val="bg1"/>
                </a:solidFill>
              </a:rPr>
              <a:t>Public</a:t>
            </a:r>
            <a:r>
              <a:rPr lang="es-ES" dirty="0">
                <a:solidFill>
                  <a:schemeClr val="bg1"/>
                </a:solidFill>
              </a:rPr>
              <a:t> </a:t>
            </a:r>
            <a:r>
              <a:rPr lang="es-ES" dirty="0" err="1">
                <a:solidFill>
                  <a:schemeClr val="bg1"/>
                </a:solidFill>
              </a:rPr>
              <a:t>Prosecutor</a:t>
            </a:r>
            <a:r>
              <a:rPr lang="es-ES" dirty="0">
                <a:solidFill>
                  <a:schemeClr val="bg1"/>
                </a:solidFill>
              </a:rPr>
              <a:t> of Nicaragua</a:t>
            </a:r>
            <a:br>
              <a:rPr lang="es-ES" dirty="0">
                <a:solidFill>
                  <a:schemeClr val="bg1"/>
                </a:solidFill>
              </a:rPr>
            </a:br>
            <a:endParaRPr lang="es-ES" dirty="0">
              <a:solidFill>
                <a:schemeClr val="bg1"/>
              </a:solidFill>
            </a:endParaRPr>
          </a:p>
        </p:txBody>
      </p:sp>
      <p:sp>
        <p:nvSpPr>
          <p:cNvPr id="7" name="Subtítulo 2"/>
          <p:cNvSpPr>
            <a:spLocks noGrp="1"/>
          </p:cNvSpPr>
          <p:nvPr>
            <p:ph type="subTitle" idx="1"/>
          </p:nvPr>
        </p:nvSpPr>
        <p:spPr>
          <a:xfrm>
            <a:off x="352477" y="1601307"/>
            <a:ext cx="8439046" cy="4919808"/>
          </a:xfrm>
        </p:spPr>
        <p:txBody>
          <a:bodyPr/>
          <a:lstStyle/>
          <a:p>
            <a:pPr algn="just">
              <a:lnSpc>
                <a:spcPct val="150000"/>
              </a:lnSpc>
              <a:spcAft>
                <a:spcPts val="0"/>
              </a:spcAft>
            </a:pPr>
            <a:r>
              <a:rPr lang="en-US" sz="2000" dirty="0">
                <a:latin typeface="Calibri" panose="020F0502020204030204" pitchFamily="34" charset="0"/>
                <a:ea typeface="Calibri" panose="020F0502020204030204" pitchFamily="34" charset="0"/>
                <a:cs typeface="Calibri" panose="020F0502020204030204" pitchFamily="34" charset="0"/>
              </a:rPr>
              <a:t>For the exercise of its functions, the Public Prosecutor has four Specialized Units, which have national jurisdiction:</a:t>
            </a:r>
          </a:p>
          <a:p>
            <a:pPr algn="just">
              <a:lnSpc>
                <a:spcPct val="150000"/>
              </a:lnSpc>
              <a:spcAft>
                <a:spcPts val="0"/>
              </a:spcAft>
            </a:pPr>
            <a:endParaRPr lang="en-US" sz="1200"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0"/>
              </a:spcAft>
            </a:pPr>
            <a:r>
              <a:rPr lang="en-US" sz="2000" dirty="0">
                <a:latin typeface="Calibri" panose="020F0502020204030204" pitchFamily="34" charset="0"/>
                <a:ea typeface="Calibri" panose="020F0502020204030204" pitchFamily="34" charset="0"/>
                <a:cs typeface="Calibri" panose="020F0502020204030204" pitchFamily="34" charset="0"/>
              </a:rPr>
              <a:t>1- Specialized Unit against Organized Crime</a:t>
            </a:r>
          </a:p>
          <a:p>
            <a:pPr algn="just">
              <a:lnSpc>
                <a:spcPct val="150000"/>
              </a:lnSpc>
              <a:spcAft>
                <a:spcPts val="0"/>
              </a:spcAft>
            </a:pPr>
            <a:r>
              <a:rPr lang="en-US" sz="2000" b="0" dirty="0">
                <a:latin typeface="Calibri" panose="020F0502020204030204" pitchFamily="34" charset="0"/>
                <a:ea typeface="Calibri" panose="020F0502020204030204" pitchFamily="34" charset="0"/>
                <a:cs typeface="Calibri" panose="020F0502020204030204" pitchFamily="34" charset="0"/>
              </a:rPr>
              <a:t>Composed of prosecutors who are specialized in organized crime, drug trafficking, money laundering, human trafficking, illegal immigration, crimes against the environment and intellectual property.</a:t>
            </a:r>
          </a:p>
          <a:p>
            <a:pPr algn="just">
              <a:lnSpc>
                <a:spcPct val="150000"/>
              </a:lnSpc>
              <a:spcAft>
                <a:spcPts val="0"/>
              </a:spcAft>
            </a:pPr>
            <a:endParaRPr lang="en-US" sz="1200"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0"/>
              </a:spcAft>
            </a:pPr>
            <a:r>
              <a:rPr lang="en-US" sz="2000" b="0" dirty="0">
                <a:latin typeface="Calibri" panose="020F0502020204030204" pitchFamily="34" charset="0"/>
                <a:ea typeface="Calibri" panose="020F0502020204030204" pitchFamily="34" charset="0"/>
                <a:cs typeface="Calibri" panose="020F0502020204030204" pitchFamily="34" charset="0"/>
              </a:rPr>
              <a:t>The specialization of these Prosecutors allows an adequate legal orientation of the investigation in order to achieve positive results in the fight against organized crime and related crimes.</a:t>
            </a:r>
            <a:endParaRPr lang="es-ES" b="0" dirty="0">
              <a:latin typeface="Calibri" panose="020F0502020204030204" pitchFamily="34" charset="0"/>
              <a:ea typeface="Calibri" panose="020F0502020204030204" pitchFamily="34" charset="0"/>
              <a:cs typeface="Calibri" panose="020F0502020204030204" pitchFamily="34" charset="0"/>
            </a:endParaRPr>
          </a:p>
        </p:txBody>
      </p:sp>
      <p:sp>
        <p:nvSpPr>
          <p:cNvPr id="6" name="CuadroTexto 5"/>
          <p:cNvSpPr txBox="1"/>
          <p:nvPr/>
        </p:nvSpPr>
        <p:spPr>
          <a:xfrm>
            <a:off x="5345259" y="6354940"/>
            <a:ext cx="3561331" cy="338554"/>
          </a:xfrm>
          <a:prstGeom prst="rect">
            <a:avLst/>
          </a:prstGeom>
          <a:noFill/>
        </p:spPr>
        <p:txBody>
          <a:bodyPr wrap="square" rtlCol="0">
            <a:spAutoFit/>
          </a:bodyPr>
          <a:lstStyle/>
          <a:p>
            <a:pPr fontAlgn="t"/>
            <a:r>
              <a:rPr lang="en-US" sz="1600" b="1" dirty="0">
                <a:solidFill>
                  <a:schemeClr val="tx2">
                    <a:lumMod val="75000"/>
                  </a:schemeClr>
                </a:solidFill>
                <a:latin typeface="Segoe Script" panose="020B0504020000000003" pitchFamily="34" charset="0"/>
              </a:rPr>
              <a:t>With the victims ... for Justice!</a:t>
            </a:r>
          </a:p>
        </p:txBody>
      </p:sp>
    </p:spTree>
    <p:extLst>
      <p:ext uri="{BB962C8B-B14F-4D97-AF65-F5344CB8AC3E}">
        <p14:creationId xmlns:p14="http://schemas.microsoft.com/office/powerpoint/2010/main" val="1483880776"/>
      </p:ext>
    </p:extLst>
  </p:cSld>
  <p:clrMapOvr>
    <a:masterClrMapping/>
  </p:clrMapOvr>
  <p:transition>
    <p:fade/>
  </p:transition>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9608EE9-BC9B-48A0-9915-52B7EE8658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Diapositivas de presentación de muestra (diseño con cintas azules)</Template>
  <TotalTime>959</TotalTime>
  <Words>4288</Words>
  <Application>Microsoft Office PowerPoint</Application>
  <PresentationFormat>Presentación en pantalla (4:3)</PresentationFormat>
  <Paragraphs>196</Paragraphs>
  <Slides>21</Slides>
  <Notes>20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21</vt:i4>
      </vt:variant>
    </vt:vector>
  </HeadingPairs>
  <TitlesOfParts>
    <vt:vector size="29" baseType="lpstr">
      <vt:lpstr>Arial</vt:lpstr>
      <vt:lpstr>Calibri</vt:lpstr>
      <vt:lpstr>Courier New</vt:lpstr>
      <vt:lpstr>Segoe Script</vt:lpstr>
      <vt:lpstr>Symbol</vt:lpstr>
      <vt:lpstr>Wingdings</vt:lpstr>
      <vt:lpstr>Blue Segoe 4-3 template-template_April-17-2007</vt:lpstr>
      <vt:lpstr>White with Courier font for code slides</vt:lpstr>
      <vt:lpstr>Public Prosecutor of Nicaragua</vt:lpstr>
      <vt:lpstr>Public Prosecutor of Nicaragua</vt:lpstr>
      <vt:lpstr>Public Prosecutor of Nicaragua Legal framework</vt:lpstr>
      <vt:lpstr>Public Prosecutor of Nicaragua </vt:lpstr>
      <vt:lpstr>Public Prosecutor of Nicaragua</vt:lpstr>
      <vt:lpstr>Public Prosecutor of Nicaragua</vt:lpstr>
      <vt:lpstr>Public Prosecutor of Nicaragua </vt:lpstr>
      <vt:lpstr>Public Prosecutor of Nicaragua </vt:lpstr>
      <vt:lpstr>Public Prosecutor of Nicaragua </vt:lpstr>
      <vt:lpstr>Public Prosecutor of Nicaragua </vt:lpstr>
      <vt:lpstr>Public Prosecutor of Nicaragua </vt:lpstr>
      <vt:lpstr>Public Prosecutor of Nicaragua </vt:lpstr>
      <vt:lpstr>The Public Prosecutor of Nicaragua Controls in the exercise of their functions</vt:lpstr>
      <vt:lpstr>Public Prosecutor of Nicaragua</vt:lpstr>
      <vt:lpstr>Public Prosecutor of Nicaragua</vt:lpstr>
      <vt:lpstr>Public Prosecutor of Nicaragua </vt:lpstr>
      <vt:lpstr>Public Prosecutor of Nicaragua </vt:lpstr>
      <vt:lpstr>Public Prosecutor of Nicaragua</vt:lpstr>
      <vt:lpstr>Public Prosecutor of Nicaragua</vt:lpstr>
      <vt:lpstr>Public Prosecutor of Nicaragua </vt:lpstr>
      <vt:lpstr>Public Prosecutor of Nicaragua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Ministerio Público de Nicaragua</dc:title>
  <dc:creator>Messelina Rivas Luna</dc:creator>
  <cp:lastModifiedBy>Michael Campbell</cp:lastModifiedBy>
  <cp:revision>121</cp:revision>
  <cp:lastPrinted>2020-08-07T04:53:02Z</cp:lastPrinted>
  <dcterms:created xsi:type="dcterms:W3CDTF">2016-10-05T15:37:34Z</dcterms:created>
  <dcterms:modified xsi:type="dcterms:W3CDTF">2020-08-08T03:33:10Z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TC102867059990</vt:lpwstr>
  </property>
</Properties>
</file>