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5" r:id="rId8"/>
    <p:sldId id="266" r:id="rId9"/>
    <p:sldId id="262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5"/>
    <p:restoredTop sz="94667"/>
  </p:normalViewPr>
  <p:slideViewPr>
    <p:cSldViewPr snapToGrid="0" snapToObjects="1">
      <p:cViewPr>
        <p:scale>
          <a:sx n="58" d="100"/>
          <a:sy n="58" d="100"/>
        </p:scale>
        <p:origin x="-87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Integral</c:v>
                </c:pt>
                <c:pt idx="1">
                  <c:v>IVM-RP</c:v>
                </c:pt>
                <c:pt idx="2">
                  <c:v>Facultativo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381781</c:v>
                </c:pt>
                <c:pt idx="1">
                  <c:v>53493</c:v>
                </c:pt>
                <c:pt idx="2">
                  <c:v>3728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C6-BF42-94F6-DDCA11E396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Integral</c:v>
                </c:pt>
                <c:pt idx="1">
                  <c:v>IVM-RP</c:v>
                </c:pt>
                <c:pt idx="2">
                  <c:v>Facultativo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620747</c:v>
                </c:pt>
                <c:pt idx="1">
                  <c:v>24949</c:v>
                </c:pt>
                <c:pt idx="2">
                  <c:v>47780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C6-BF42-94F6-DDCA11E39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52096"/>
        <c:axId val="37266176"/>
      </c:barChart>
      <c:catAx>
        <c:axId val="3725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266176"/>
        <c:crosses val="autoZero"/>
        <c:auto val="1"/>
        <c:lblAlgn val="ctr"/>
        <c:lblOffset val="100"/>
        <c:noMultiLvlLbl val="0"/>
      </c:catAx>
      <c:valAx>
        <c:axId val="37266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3725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0" i="0" baseline="0" dirty="0" err="1">
                <a:effectLst/>
              </a:rPr>
              <a:t>Monthly</a:t>
            </a:r>
            <a:r>
              <a:rPr lang="es-ES_tradnl" sz="1800" b="0" i="0" baseline="0" dirty="0">
                <a:effectLst/>
              </a:rPr>
              <a:t> </a:t>
            </a:r>
            <a:r>
              <a:rPr lang="es-ES_tradnl" sz="1800" b="0" i="0" baseline="0" dirty="0" err="1">
                <a:effectLst/>
              </a:rPr>
              <a:t>Average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Chemotherapy</c:v>
                </c:pt>
                <c:pt idx="1">
                  <c:v>Radiotherapy</c:v>
                </c:pt>
                <c:pt idx="2">
                  <c:v>Cardiac Catheter</c:v>
                </c:pt>
                <c:pt idx="3">
                  <c:v>Heart Surgeries</c:v>
                </c:pt>
                <c:pt idx="4">
                  <c:v>Ophthalmologic Surgery</c:v>
                </c:pt>
              </c:strCache>
            </c:strRef>
          </c:cat>
          <c:val>
            <c:numRef>
              <c:f>Sheet1!$B$2:$B$6</c:f>
              <c:numCache>
                <c:formatCode>_(* #,##0_);_(* \(#,##0\);_(* "-"??_);_(@_)</c:formatCode>
                <c:ptCount val="5"/>
                <c:pt idx="0">
                  <c:v>565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84-1446-9411-8A2C15293A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Chemotherapy</c:v>
                </c:pt>
                <c:pt idx="1">
                  <c:v>Radiotherapy</c:v>
                </c:pt>
                <c:pt idx="2">
                  <c:v>Cardiac Catheter</c:v>
                </c:pt>
                <c:pt idx="3">
                  <c:v>Heart Surgeries</c:v>
                </c:pt>
                <c:pt idx="4">
                  <c:v>Ophthalmologic Surgery</c:v>
                </c:pt>
              </c:strCache>
            </c:strRef>
          </c:cat>
          <c:val>
            <c:numRef>
              <c:f>Sheet1!$C$2:$C$6</c:f>
              <c:numCache>
                <c:formatCode>_(* #,##0_);_(* \(#,##0\);_(* "-"??_);_(@_)</c:formatCode>
                <c:ptCount val="5"/>
                <c:pt idx="0">
                  <c:v>4215</c:v>
                </c:pt>
                <c:pt idx="1">
                  <c:v>270.83333333333331</c:v>
                </c:pt>
                <c:pt idx="2">
                  <c:v>42</c:v>
                </c:pt>
                <c:pt idx="3">
                  <c:v>21</c:v>
                </c:pt>
                <c:pt idx="4">
                  <c:v>347.83333333333331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84-1446-9411-8A2C15293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95040"/>
        <c:axId val="67496576"/>
      </c:barChart>
      <c:catAx>
        <c:axId val="6749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7496576"/>
        <c:crosses val="autoZero"/>
        <c:auto val="1"/>
        <c:lblAlgn val="ctr"/>
        <c:lblOffset val="100"/>
        <c:noMultiLvlLbl val="0"/>
      </c:catAx>
      <c:valAx>
        <c:axId val="67496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749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0" i="0" baseline="0" dirty="0" err="1">
                <a:effectLst/>
              </a:rPr>
              <a:t>Monthly</a:t>
            </a:r>
            <a:r>
              <a:rPr lang="es-ES_tradnl" sz="1800" b="0" i="0" baseline="0" dirty="0">
                <a:effectLst/>
              </a:rPr>
              <a:t> </a:t>
            </a:r>
            <a:r>
              <a:rPr lang="es-ES_tradnl" sz="1800" b="0" i="0" baseline="0" dirty="0" err="1">
                <a:effectLst/>
              </a:rPr>
              <a:t>Average</a:t>
            </a:r>
            <a:endParaRPr lang="es-NI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Sick Leaves</c:v>
                </c:pt>
                <c:pt idx="1">
                  <c:v>Lactation</c:v>
                </c:pt>
                <c:pt idx="2">
                  <c:v>Glasses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6387</c:v>
                </c:pt>
                <c:pt idx="1">
                  <c:v>6317.583333333333</c:v>
                </c:pt>
                <c:pt idx="2">
                  <c:v>1242.6666666666667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BE-834D-A440-B284DDF726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Sick Leaves</c:v>
                </c:pt>
                <c:pt idx="1">
                  <c:v>Lactation</c:v>
                </c:pt>
                <c:pt idx="2">
                  <c:v>Glasses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14616.666666666666</c:v>
                </c:pt>
                <c:pt idx="1">
                  <c:v>12043.166666666666</c:v>
                </c:pt>
                <c:pt idx="2">
                  <c:v>8395.1428571428569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BE-834D-A440-B284DDF72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569920"/>
        <c:axId val="67584000"/>
      </c:barChart>
      <c:catAx>
        <c:axId val="67569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7584000"/>
        <c:crosses val="autoZero"/>
        <c:auto val="1"/>
        <c:lblAlgn val="ctr"/>
        <c:lblOffset val="100"/>
        <c:noMultiLvlLbl val="0"/>
      </c:catAx>
      <c:valAx>
        <c:axId val="675840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756992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439970171513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76-334C-9431-9994A5EC7CD6}"/>
                </c:ext>
              </c:extLst>
            </c:dLbl>
            <c:dLbl>
              <c:idx val="1"/>
              <c:layout>
                <c:manualLayout>
                  <c:x val="-7.4571215510813096E-3"/>
                  <c:y val="9.35661611773918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76-334C-9431-9994A5EC7CD6}"/>
                </c:ext>
              </c:extLst>
            </c:dLbl>
            <c:dLbl>
              <c:idx val="2"/>
              <c:layout>
                <c:manualLayout>
                  <c:x val="-8.94854586129759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76-334C-9431-9994A5EC7CD6}"/>
                </c:ext>
              </c:extLst>
            </c:dLbl>
            <c:dLbl>
              <c:idx val="3"/>
              <c:layout>
                <c:manualLayout>
                  <c:x val="-8.9485458612976482E-3"/>
                  <c:y val="-9.35661611773918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76-334C-9431-9994A5EC7CD6}"/>
                </c:ext>
              </c:extLst>
            </c:dLbl>
            <c:dLbl>
              <c:idx val="4"/>
              <c:layout>
                <c:manualLayout>
                  <c:x val="-8.9485458612976482E-3"/>
                  <c:y val="-9.35661611773918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76-334C-9431-9994A5EC7CD6}"/>
                </c:ext>
              </c:extLst>
            </c:dLbl>
            <c:dLbl>
              <c:idx val="5"/>
              <c:layout>
                <c:manualLayout>
                  <c:x val="-1.0439970171513796E-2"/>
                  <c:y val="-9.35661611773918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76-334C-9431-9994A5EC7C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Old Age</c:v>
                </c:pt>
                <c:pt idx="1">
                  <c:v>Reduced Old Age</c:v>
                </c:pt>
                <c:pt idx="2">
                  <c:v>Dissability</c:v>
                </c:pt>
                <c:pt idx="3">
                  <c:v>Orphans and Widows</c:v>
                </c:pt>
                <c:pt idx="4">
                  <c:v>Workers Insurance</c:v>
                </c:pt>
                <c:pt idx="5">
                  <c:v>Victims of War</c:v>
                </c:pt>
                <c:pt idx="6">
                  <c:v>Special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40426</c:v>
                </c:pt>
                <c:pt idx="1">
                  <c:v>3149</c:v>
                </c:pt>
                <c:pt idx="2">
                  <c:v>11183</c:v>
                </c:pt>
                <c:pt idx="3">
                  <c:v>19959</c:v>
                </c:pt>
                <c:pt idx="4">
                  <c:v>6924</c:v>
                </c:pt>
                <c:pt idx="5">
                  <c:v>19663</c:v>
                </c:pt>
                <c:pt idx="6">
                  <c:v>6127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76-334C-9431-9994A5EC7C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Old Age</c:v>
                </c:pt>
                <c:pt idx="1">
                  <c:v>Reduced Old Age</c:v>
                </c:pt>
                <c:pt idx="2">
                  <c:v>Dissability</c:v>
                </c:pt>
                <c:pt idx="3">
                  <c:v>Orphans and Widows</c:v>
                </c:pt>
                <c:pt idx="4">
                  <c:v>Workers Insurance</c:v>
                </c:pt>
                <c:pt idx="5">
                  <c:v>Victims of War</c:v>
                </c:pt>
                <c:pt idx="6">
                  <c:v>Special</c:v>
                </c:pt>
              </c:strCache>
            </c:strRef>
          </c:cat>
          <c:val>
            <c:numRef>
              <c:f>Sheet1!$C$2:$C$8</c:f>
              <c:numCache>
                <c:formatCode>_(* #,##0_);_(* \(#,##0\);_(* "-"??_);_(@_)</c:formatCode>
                <c:ptCount val="7"/>
                <c:pt idx="0">
                  <c:v>113123</c:v>
                </c:pt>
                <c:pt idx="1">
                  <c:v>65055</c:v>
                </c:pt>
                <c:pt idx="2">
                  <c:v>18519</c:v>
                </c:pt>
                <c:pt idx="3">
                  <c:v>41867</c:v>
                </c:pt>
                <c:pt idx="4">
                  <c:v>17954</c:v>
                </c:pt>
                <c:pt idx="5">
                  <c:v>30078</c:v>
                </c:pt>
                <c:pt idx="6">
                  <c:v>1627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76-334C-9431-9994A5EC7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51840"/>
        <c:axId val="38465920"/>
      </c:barChart>
      <c:catAx>
        <c:axId val="384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8465920"/>
        <c:crosses val="autoZero"/>
        <c:auto val="1"/>
        <c:lblAlgn val="ctr"/>
        <c:lblOffset val="100"/>
        <c:noMultiLvlLbl val="0"/>
      </c:catAx>
      <c:valAx>
        <c:axId val="38465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384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Insured</c:v>
                </c:pt>
                <c:pt idx="1">
                  <c:v>Children and Spouses</c:v>
                </c:pt>
                <c:pt idx="2">
                  <c:v>Adultos Mayores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341324</c:v>
                </c:pt>
                <c:pt idx="1">
                  <c:v>638275.88</c:v>
                </c:pt>
                <c:pt idx="2">
                  <c:v>39210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C6-BF42-94F6-DDCA11E396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Insured</c:v>
                </c:pt>
                <c:pt idx="1">
                  <c:v>Children and Spouses</c:v>
                </c:pt>
                <c:pt idx="2">
                  <c:v>Adultos Mayores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644843</c:v>
                </c:pt>
                <c:pt idx="1">
                  <c:v>1205856.4100000001</c:v>
                </c:pt>
                <c:pt idx="2">
                  <c:v>112534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C6-BF42-94F6-DDCA11E39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06624"/>
        <c:axId val="39708160"/>
      </c:barChart>
      <c:catAx>
        <c:axId val="3970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708160"/>
        <c:crosses val="autoZero"/>
        <c:auto val="1"/>
        <c:lblAlgn val="ctr"/>
        <c:lblOffset val="100"/>
        <c:noMultiLvlLbl val="0"/>
      </c:catAx>
      <c:valAx>
        <c:axId val="3970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3970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 err="1"/>
              <a:t>Monthly</a:t>
            </a:r>
            <a:r>
              <a:rPr lang="es-ES_tradnl" dirty="0"/>
              <a:t> </a:t>
            </a:r>
            <a:r>
              <a:rPr lang="es-ES_tradnl" dirty="0" err="1"/>
              <a:t>Average</a:t>
            </a:r>
            <a:endParaRPr lang="es-ES_tradn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10546425320987E-2"/>
                  <c:y val="2.4592681295503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6F-D546-95BB-E6523BD4ADD4}"/>
                </c:ext>
              </c:extLst>
            </c:dLbl>
            <c:dLbl>
              <c:idx val="1"/>
              <c:layout>
                <c:manualLayout>
                  <c:x val="-2.4105464253209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6F-D546-95BB-E6523BD4A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Medical Consultations</c:v>
                </c:pt>
                <c:pt idx="1">
                  <c:v>Prescriptions delivered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270242</c:v>
                </c:pt>
                <c:pt idx="1">
                  <c:v>620235.08333333337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6F-D546-95BB-E6523BD4AD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Medical Consultations</c:v>
                </c:pt>
                <c:pt idx="1">
                  <c:v>Prescriptions delivered</c:v>
                </c:pt>
              </c:strCache>
            </c:strRef>
          </c:cat>
          <c:val>
            <c:numRef>
              <c:f>Sheet1!$C$2:$C$3</c:f>
              <c:numCache>
                <c:formatCode>_(* #,##0_);_(* \(#,##0\);_(* "-"??_);_(@_)</c:formatCode>
                <c:ptCount val="2"/>
                <c:pt idx="0">
                  <c:v>341176.33333333331</c:v>
                </c:pt>
                <c:pt idx="1">
                  <c:v>966464.33333333337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6F-D546-95BB-E6523BD4A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9769984"/>
        <c:axId val="39771520"/>
      </c:barChart>
      <c:catAx>
        <c:axId val="3976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771520"/>
        <c:crosses val="autoZero"/>
        <c:auto val="1"/>
        <c:lblAlgn val="ctr"/>
        <c:lblOffset val="100"/>
        <c:noMultiLvlLbl val="0"/>
      </c:catAx>
      <c:valAx>
        <c:axId val="3977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76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 err="1"/>
              <a:t>Monthly</a:t>
            </a:r>
            <a:r>
              <a:rPr lang="es-ES_tradnl" dirty="0"/>
              <a:t> </a:t>
            </a:r>
            <a:r>
              <a:rPr lang="es-ES_tradnl" dirty="0" err="1"/>
              <a:t>Average</a:t>
            </a:r>
            <a:endParaRPr lang="es-ES_tradn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4862358175267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21-E64E-A86E-5EA63078AB83}"/>
                </c:ext>
              </c:extLst>
            </c:dLbl>
            <c:dLbl>
              <c:idx val="1"/>
              <c:layout>
                <c:manualLayout>
                  <c:x val="-1.7614676863145058E-2"/>
                  <c:y val="-9.01721230741198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21-E64E-A86E-5EA63078AB83}"/>
                </c:ext>
              </c:extLst>
            </c:dLbl>
            <c:dLbl>
              <c:idx val="2"/>
              <c:layout>
                <c:manualLayout>
                  <c:x val="-2.05504563403359E-2"/>
                  <c:y val="-9.01721230741198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21-E64E-A86E-5EA63078AB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Hospitaliz.</c:v>
                </c:pt>
                <c:pt idx="1">
                  <c:v>Cirugias</c:v>
                </c:pt>
                <c:pt idx="2">
                  <c:v>Partos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4299.166666666667</c:v>
                </c:pt>
                <c:pt idx="1">
                  <c:v>1806.75</c:v>
                </c:pt>
                <c:pt idx="2">
                  <c:v>1072.25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21-E64E-A86E-5EA63078A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Hospitaliz.</c:v>
                </c:pt>
                <c:pt idx="1">
                  <c:v>Cirugias</c:v>
                </c:pt>
                <c:pt idx="2">
                  <c:v>Partos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6172.666666666667</c:v>
                </c:pt>
                <c:pt idx="1">
                  <c:v>2503.3333333333335</c:v>
                </c:pt>
                <c:pt idx="2">
                  <c:v>1440.5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21-E64E-A86E-5EA63078A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141568"/>
        <c:axId val="66151552"/>
      </c:barChart>
      <c:catAx>
        <c:axId val="6614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6151552"/>
        <c:crosses val="autoZero"/>
        <c:auto val="1"/>
        <c:lblAlgn val="ctr"/>
        <c:lblOffset val="100"/>
        <c:noMultiLvlLbl val="0"/>
      </c:catAx>
      <c:valAx>
        <c:axId val="6615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614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 err="1"/>
              <a:t>Monthly</a:t>
            </a:r>
            <a:r>
              <a:rPr lang="es-ES_tradnl" dirty="0"/>
              <a:t> </a:t>
            </a:r>
            <a:r>
              <a:rPr lang="es-ES_tradnl" dirty="0" err="1"/>
              <a:t>Average</a:t>
            </a:r>
            <a:endParaRPr lang="es-ES_tradn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790981899074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C8-A74E-A414-8E1B2D3E5BDA}"/>
                </c:ext>
              </c:extLst>
            </c:dLbl>
            <c:dLbl>
              <c:idx val="1"/>
              <c:layout>
                <c:manualLayout>
                  <c:x val="-1.50659151582561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C8-A74E-A414-8E1B2D3E5B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Medical Consultations</c:v>
                </c:pt>
                <c:pt idx="1">
                  <c:v>Recetas Despachadas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26868.416666666668</c:v>
                </c:pt>
                <c:pt idx="1">
                  <c:v>26956.916666666668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6F-D546-95BB-E6523BD4AD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Medical Consultations</c:v>
                </c:pt>
                <c:pt idx="1">
                  <c:v>Recetas Despachadas</c:v>
                </c:pt>
              </c:strCache>
            </c:strRef>
          </c:cat>
          <c:val>
            <c:numRef>
              <c:f>Sheet1!$C$2:$C$3</c:f>
              <c:numCache>
                <c:formatCode>_(* #,##0_);_(* \(#,##0\);_(* "-"??_);_(@_)</c:formatCode>
                <c:ptCount val="2"/>
                <c:pt idx="0">
                  <c:v>53685.666666666664</c:v>
                </c:pt>
                <c:pt idx="1">
                  <c:v>216485.5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6F-D546-95BB-E6523BD4A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3464960"/>
        <c:axId val="63466496"/>
      </c:barChart>
      <c:catAx>
        <c:axId val="6346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3466496"/>
        <c:crosses val="autoZero"/>
        <c:auto val="1"/>
        <c:lblAlgn val="ctr"/>
        <c:lblOffset val="100"/>
        <c:noMultiLvlLbl val="0"/>
      </c:catAx>
      <c:valAx>
        <c:axId val="6346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346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0" i="0" baseline="0" dirty="0" err="1">
                <a:effectLst/>
              </a:rPr>
              <a:t>Monthly</a:t>
            </a:r>
            <a:r>
              <a:rPr lang="es-ES_tradnl" sz="1800" b="0" i="0" baseline="0" dirty="0">
                <a:effectLst/>
              </a:rPr>
              <a:t> </a:t>
            </a:r>
            <a:r>
              <a:rPr lang="es-ES_tradnl" sz="1800" b="0" i="0" baseline="0" dirty="0" err="1">
                <a:effectLst/>
              </a:rPr>
              <a:t>Average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Hospitalizations</c:v>
                </c:pt>
                <c:pt idx="1">
                  <c:v>Surgeries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38.75</c:v>
                </c:pt>
                <c:pt idx="1">
                  <c:v>29.666666666666668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21-E64E-A86E-5EA63078A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Hospitalizations</c:v>
                </c:pt>
                <c:pt idx="1">
                  <c:v>Surgeries</c:v>
                </c:pt>
              </c:strCache>
            </c:strRef>
          </c:cat>
          <c:val>
            <c:numRef>
              <c:f>Sheet1!$C$2:$C$3</c:f>
              <c:numCache>
                <c:formatCode>_(* #,##0_);_(* \(#,##0\);_(* "-"??_);_(@_)</c:formatCode>
                <c:ptCount val="2"/>
                <c:pt idx="0">
                  <c:v>700.5</c:v>
                </c:pt>
                <c:pt idx="1">
                  <c:v>123.66666666666667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21-E64E-A86E-5EA63078A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226048"/>
        <c:axId val="66227584"/>
      </c:barChart>
      <c:catAx>
        <c:axId val="6622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6227584"/>
        <c:crosses val="autoZero"/>
        <c:auto val="1"/>
        <c:lblAlgn val="ctr"/>
        <c:lblOffset val="100"/>
        <c:noMultiLvlLbl val="0"/>
      </c:catAx>
      <c:valAx>
        <c:axId val="6622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622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Hemodialisis</c:v>
                </c:pt>
                <c:pt idx="1">
                  <c:v>Receiving Cancer Treatment</c:v>
                </c:pt>
                <c:pt idx="2">
                  <c:v>Cancer Cured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61</c:v>
                </c:pt>
                <c:pt idx="1">
                  <c:v>226</c:v>
                </c:pt>
                <c:pt idx="2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2F-0049-9014-5E0C8825CB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Hemodialisis</c:v>
                </c:pt>
                <c:pt idx="1">
                  <c:v>Receiving Cancer Treatment</c:v>
                </c:pt>
                <c:pt idx="2">
                  <c:v>Cancer Cured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2831</c:v>
                </c:pt>
                <c:pt idx="1">
                  <c:v>908</c:v>
                </c:pt>
                <c:pt idx="2">
                  <c:v>7470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2F-0049-9014-5E0C8825C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276352"/>
        <c:axId val="66282240"/>
      </c:barChart>
      <c:catAx>
        <c:axId val="6627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6282240"/>
        <c:crosses val="autoZero"/>
        <c:auto val="1"/>
        <c:lblAlgn val="ctr"/>
        <c:lblOffset val="100"/>
        <c:noMultiLvlLbl val="0"/>
      </c:catAx>
      <c:valAx>
        <c:axId val="66282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627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0" i="0" baseline="0" dirty="0" err="1">
                <a:effectLst/>
              </a:rPr>
              <a:t>Monthly</a:t>
            </a:r>
            <a:r>
              <a:rPr lang="es-ES_tradnl" sz="1800" b="0" i="0" baseline="0" dirty="0">
                <a:effectLst/>
              </a:rPr>
              <a:t> </a:t>
            </a:r>
            <a:r>
              <a:rPr lang="es-ES_tradnl" sz="1800" b="0" i="0" baseline="0" dirty="0" err="1">
                <a:effectLst/>
              </a:rPr>
              <a:t>Average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Hemodialisis</c:v>
                </c:pt>
              </c:strCache>
            </c:strRef>
          </c:cat>
          <c:val>
            <c:numRef>
              <c:f>Sheet1!$B$2</c:f>
              <c:numCache>
                <c:formatCode>_(* #,##0_);_(* \(#,##0\);_(* "-"??_);_(@_)</c:formatCode>
                <c:ptCount val="1"/>
                <c:pt idx="0">
                  <c:v>732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2F-0049-9014-5E0C8825CB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Hemodialisis</c:v>
                </c:pt>
              </c:strCache>
            </c:strRef>
          </c:cat>
          <c:val>
            <c:numRef>
              <c:f>Sheet1!$C$2</c:f>
              <c:numCache>
                <c:formatCode>_(* #,##0_);_(* \(#,##0\);_(* "-"??_);_(@_)</c:formatCode>
                <c:ptCount val="1"/>
                <c:pt idx="0">
                  <c:v>35514.333333333336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2F-0049-9014-5E0C8825C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32448"/>
        <c:axId val="67433984"/>
      </c:barChart>
      <c:catAx>
        <c:axId val="6743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7433984"/>
        <c:crosses val="autoZero"/>
        <c:auto val="1"/>
        <c:lblAlgn val="ctr"/>
        <c:lblOffset val="100"/>
        <c:noMultiLvlLbl val="0"/>
      </c:catAx>
      <c:valAx>
        <c:axId val="67433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743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18100"/>
            <a:ext cx="77724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7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719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10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874" y="1"/>
            <a:ext cx="6638125" cy="1116824"/>
          </a:xfrm>
          <a:noFill/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00586"/>
            <a:ext cx="8515350" cy="49763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72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228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47" y="1081924"/>
            <a:ext cx="4214703" cy="51653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81924"/>
            <a:ext cx="4326386" cy="5165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714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47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164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236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183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76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6814" y="1"/>
            <a:ext cx="6617185" cy="998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060983"/>
            <a:ext cx="8515349" cy="522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D027-0A34-BC46-92A8-2CEBE0A7C55C}" type="datetimeFigureOut">
              <a:rPr lang="es-ES_tradnl" smtClean="0"/>
              <a:t>17/08/2020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6A3C9-DFE9-8D47-9ADC-3C2488C9943E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3F1EA8B9-8A3E-7F4C-BC25-017F5432B7B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209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_inss.jpg">
            <a:extLst>
              <a:ext uri="{FF2B5EF4-FFF2-40B4-BE49-F238E27FC236}">
                <a16:creationId xmlns:a16="http://schemas.microsoft.com/office/drawing/2014/main" xmlns="" id="{26B96B1F-DEE7-1746-ABE7-F891B2DDA10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0" y="6350000"/>
            <a:ext cx="6858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260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92BDB-B179-BC49-B861-E942C65CE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Social Security in Nicaragua </a:t>
            </a:r>
            <a:br>
              <a:rPr lang="es-ES_tradnl" dirty="0"/>
            </a:br>
            <a:r>
              <a:rPr lang="es-ES_tradnl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28665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35050-6870-5E45-807C-B4CBD1D2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High Complexity Services</a:t>
            </a:r>
            <a:br>
              <a:rPr lang="en-US" dirty="0"/>
            </a:br>
            <a:r>
              <a:rPr lang="en-US" dirty="0"/>
              <a:t>Number of Services</a:t>
            </a:r>
            <a:endParaRPr lang="es-ES_tradnl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9F5A80EB-2F4E-634F-A9FC-A641E8EDA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650239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29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CD80A-7E71-3E49-81FD-CEB06CA9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Subsidies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13AB270-EE6E-0D4B-8AEC-16B6DB1491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134873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944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9B573-8138-C54E-8389-E2B2BD40C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INSS </a:t>
            </a:r>
            <a:r>
              <a:rPr lang="es-ES_tradnl" dirty="0" err="1"/>
              <a:t>Insurance</a:t>
            </a:r>
            <a:r>
              <a:rPr lang="es-ES_tradnl" dirty="0"/>
              <a:t> </a:t>
            </a:r>
            <a:r>
              <a:rPr lang="es-ES_tradnl" dirty="0" err="1"/>
              <a:t>Types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F042C2-FA02-914B-99FC-4B8F65CB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783771"/>
            <a:ext cx="8515350" cy="58782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+mj-lt"/>
              </a:rPr>
              <a:t>Comprehensive Mandatory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Pension for Old Age or Disability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Orphan and Widow's Pension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Pension for Work-related Illness or Accident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Glasses for Pensioners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Health services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Sickness and Lactation Allowance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+mj-lt"/>
              </a:rPr>
              <a:t>Mandatory IVM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Pension for Old Age or Disability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Orphan and Widow's Pension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Pension for Work-related Illness or Accident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Glasses for Pensioners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+mj-lt"/>
              </a:rPr>
              <a:t>Optional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Pension for Old Age or Disability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Orphan and Widow's Pension</a:t>
            </a:r>
          </a:p>
          <a:p>
            <a:pPr indent="307975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</a:rPr>
              <a:t>Health services</a:t>
            </a:r>
            <a:endParaRPr lang="es-ES_trad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962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D3729-DDE8-AD46-B9FA-8B58D71B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Active </a:t>
            </a:r>
            <a:r>
              <a:rPr lang="es-ES_tradnl" dirty="0" err="1"/>
              <a:t>Insured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3D1A1A1-1915-E84F-8CB0-B142075E5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863948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3AF24F0-EE9B-CE4D-B5CA-945E31F4C686}"/>
              </a:ext>
            </a:extLst>
          </p:cNvPr>
          <p:cNvSpPr txBox="1"/>
          <p:nvPr/>
        </p:nvSpPr>
        <p:spPr>
          <a:xfrm>
            <a:off x="6936059" y="1457093"/>
            <a:ext cx="154630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/>
              <a:t>Total</a:t>
            </a:r>
          </a:p>
          <a:p>
            <a:r>
              <a:rPr lang="es-ES_tradnl" dirty="0"/>
              <a:t>2006: </a:t>
            </a:r>
            <a:r>
              <a:rPr lang="es-ES_tradnl" b="1" dirty="0"/>
              <a:t>439,002</a:t>
            </a:r>
            <a:r>
              <a:rPr lang="es-ES_tradnl" dirty="0"/>
              <a:t>  </a:t>
            </a:r>
          </a:p>
          <a:p>
            <a:r>
              <a:rPr lang="es-ES_tradnl" dirty="0"/>
              <a:t>2020: </a:t>
            </a:r>
            <a:r>
              <a:rPr lang="es-ES_tradnl" b="1" dirty="0"/>
              <a:t>693,476</a:t>
            </a:r>
          </a:p>
        </p:txBody>
      </p:sp>
    </p:spTree>
    <p:extLst>
      <p:ext uri="{BB962C8B-B14F-4D97-AF65-F5344CB8AC3E}">
        <p14:creationId xmlns:p14="http://schemas.microsoft.com/office/powerpoint/2010/main" val="145191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CEF530-EC77-CD45-BBAE-6D03E0F3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Pensioners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D211D1D-9B40-2948-88F1-BF005C583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643775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077FE6-B114-ED44-8B45-07A0E167891E}"/>
              </a:ext>
            </a:extLst>
          </p:cNvPr>
          <p:cNvSpPr txBox="1"/>
          <p:nvPr/>
        </p:nvSpPr>
        <p:spPr>
          <a:xfrm>
            <a:off x="6943493" y="1449659"/>
            <a:ext cx="161321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/>
              <a:t>Total</a:t>
            </a:r>
          </a:p>
          <a:p>
            <a:r>
              <a:rPr lang="es-ES_tradnl" dirty="0"/>
              <a:t>2006: </a:t>
            </a:r>
            <a:r>
              <a:rPr lang="es-ES_tradnl" b="1" dirty="0"/>
              <a:t>107,431</a:t>
            </a:r>
            <a:r>
              <a:rPr lang="es-ES_tradnl" dirty="0"/>
              <a:t> </a:t>
            </a:r>
          </a:p>
          <a:p>
            <a:r>
              <a:rPr lang="es-ES_tradnl" dirty="0"/>
              <a:t>2020: </a:t>
            </a:r>
            <a:r>
              <a:rPr lang="es-ES_tradnl" b="1" dirty="0"/>
              <a:t>288,223</a:t>
            </a:r>
          </a:p>
        </p:txBody>
      </p:sp>
    </p:spTree>
    <p:extLst>
      <p:ext uri="{BB962C8B-B14F-4D97-AF65-F5344CB8AC3E}">
        <p14:creationId xmlns:p14="http://schemas.microsoft.com/office/powerpoint/2010/main" val="7651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D3729-DDE8-AD46-B9FA-8B58D71B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Covered by</a:t>
            </a:r>
            <a:br>
              <a:rPr lang="en-US" dirty="0"/>
            </a:br>
            <a:r>
              <a:rPr lang="en-US" dirty="0"/>
              <a:t>INSS Health Insurance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3D1A1A1-1915-E84F-8CB0-B142075E5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015185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60EA9C-AA32-0D44-82BA-840EE4ECDA32}"/>
              </a:ext>
            </a:extLst>
          </p:cNvPr>
          <p:cNvSpPr txBox="1"/>
          <p:nvPr/>
        </p:nvSpPr>
        <p:spPr>
          <a:xfrm>
            <a:off x="6809678" y="1464527"/>
            <a:ext cx="175445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/>
              <a:t>Total</a:t>
            </a:r>
          </a:p>
          <a:p>
            <a:r>
              <a:rPr lang="es-ES_tradnl" dirty="0"/>
              <a:t>2006: </a:t>
            </a:r>
            <a:r>
              <a:rPr lang="es-ES_tradnl" b="1" dirty="0"/>
              <a:t>1,018,810</a:t>
            </a:r>
          </a:p>
          <a:p>
            <a:r>
              <a:rPr lang="es-ES_tradnl" dirty="0"/>
              <a:t>2020: </a:t>
            </a:r>
            <a:r>
              <a:rPr lang="es-ES_tradnl" b="1" dirty="0"/>
              <a:t>1,963,233</a:t>
            </a:r>
          </a:p>
        </p:txBody>
      </p:sp>
    </p:spTree>
    <p:extLst>
      <p:ext uri="{BB962C8B-B14F-4D97-AF65-F5344CB8AC3E}">
        <p14:creationId xmlns:p14="http://schemas.microsoft.com/office/powerpoint/2010/main" val="343325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FAA6E2-19E0-1C45-A725-93BBD415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services</a:t>
            </a:r>
            <a:br>
              <a:rPr lang="en-US" dirty="0"/>
            </a:br>
            <a:r>
              <a:rPr lang="en-US" dirty="0"/>
              <a:t>Insured, Children and Spouses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C215609-3695-D046-ABF4-E2EC4459AAB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4905480"/>
              </p:ext>
            </p:extLst>
          </p:nvPr>
        </p:nvGraphicFramePr>
        <p:xfrm>
          <a:off x="300038" y="1082675"/>
          <a:ext cx="4214812" cy="516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6337AA60-81E5-F441-8B60-9696F2E860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0136935"/>
              </p:ext>
            </p:extLst>
          </p:nvPr>
        </p:nvGraphicFramePr>
        <p:xfrm>
          <a:off x="4629150" y="1082675"/>
          <a:ext cx="4325938" cy="516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349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FAA6E2-19E0-1C45-A725-93BBD415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/>
              <a:t>Health</a:t>
            </a:r>
            <a:r>
              <a:rPr lang="es-ES_tradnl" dirty="0"/>
              <a:t> </a:t>
            </a:r>
            <a:r>
              <a:rPr lang="es-ES_tradnl" dirty="0" err="1"/>
              <a:t>services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Elderly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C215609-3695-D046-ABF4-E2EC4459AAB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7223075"/>
              </p:ext>
            </p:extLst>
          </p:nvPr>
        </p:nvGraphicFramePr>
        <p:xfrm>
          <a:off x="300038" y="1082675"/>
          <a:ext cx="4214812" cy="516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6337AA60-81E5-F441-8B60-9696F2E860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256480"/>
              </p:ext>
            </p:extLst>
          </p:nvPr>
        </p:nvGraphicFramePr>
        <p:xfrm>
          <a:off x="4629150" y="1082675"/>
          <a:ext cx="4325938" cy="516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23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35050-6870-5E45-807C-B4CBD1D2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Complexity Services</a:t>
            </a:r>
            <a:br>
              <a:rPr lang="en-US" dirty="0"/>
            </a:br>
            <a:r>
              <a:rPr lang="en-US" dirty="0"/>
              <a:t>People Attended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F7790D5-AE90-2640-89E7-F347FA175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410102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84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35050-6870-5E45-807C-B4CBD1D2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Complexity Services</a:t>
            </a:r>
            <a:br>
              <a:rPr lang="en-US" dirty="0"/>
            </a:br>
            <a:r>
              <a:rPr lang="en-US" dirty="0"/>
              <a:t>Hemodialysis sessions</a:t>
            </a:r>
            <a:endParaRPr lang="es-ES_trad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F7790D5-AE90-2640-89E7-F347FA175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731099"/>
              </p:ext>
            </p:extLst>
          </p:nvPr>
        </p:nvGraphicFramePr>
        <p:xfrm>
          <a:off x="314325" y="1200150"/>
          <a:ext cx="8515350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4175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150</Words>
  <Application>Microsoft Office PowerPoint</Application>
  <PresentationFormat>Presentación en pantalla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Social Security in Nicaragua  2020</vt:lpstr>
      <vt:lpstr>INSS Insurance Types</vt:lpstr>
      <vt:lpstr>Active Insured</vt:lpstr>
      <vt:lpstr>Pensioners</vt:lpstr>
      <vt:lpstr>People Covered by INSS Health Insurance</vt:lpstr>
      <vt:lpstr>Health services Insured, Children and Spouses</vt:lpstr>
      <vt:lpstr>Health services The Elderly</vt:lpstr>
      <vt:lpstr>High Complexity Services People Attended</vt:lpstr>
      <vt:lpstr>High Complexity Services Hemodialysis sessions</vt:lpstr>
      <vt:lpstr>Other High Complexity Services Number of Services</vt:lpstr>
      <vt:lpstr>Subsidies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Social en Nicaragua 2020</dc:title>
  <dc:creator>Microsoft Office User</dc:creator>
  <cp:lastModifiedBy>Martha</cp:lastModifiedBy>
  <cp:revision>45</cp:revision>
  <cp:lastPrinted>2020-08-14T20:09:21Z</cp:lastPrinted>
  <dcterms:created xsi:type="dcterms:W3CDTF">2020-08-13T18:14:09Z</dcterms:created>
  <dcterms:modified xsi:type="dcterms:W3CDTF">2020-08-17T14:00:54Z</dcterms:modified>
</cp:coreProperties>
</file>