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812" r:id="rId2"/>
  </p:sldMasterIdLst>
  <p:notesMasterIdLst>
    <p:notesMasterId r:id="rId9"/>
  </p:notesMasterIdLst>
  <p:sldIdLst>
    <p:sldId id="1031" r:id="rId3"/>
    <p:sldId id="1027" r:id="rId4"/>
    <p:sldId id="1028" r:id="rId5"/>
    <p:sldId id="1011" r:id="rId6"/>
    <p:sldId id="1030" r:id="rId7"/>
    <p:sldId id="1009" r:id="rId8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9C0F8747-35DD-48E5-820D-E50658E2B1DA}">
          <p14:sldIdLst>
            <p14:sldId id="1031"/>
          </p14:sldIdLst>
        </p14:section>
        <p14:section name="Sección sin título" id="{BCF8D5BE-5BE6-446D-BF13-00C8D6D0AF59}">
          <p14:sldIdLst>
            <p14:sldId id="1027"/>
            <p14:sldId id="1028"/>
            <p14:sldId id="1011"/>
            <p14:sldId id="1030"/>
            <p14:sldId id="10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n pc88" initials="Tp" lastIdx="1" clrIdx="0">
    <p:extLst>
      <p:ext uri="{19B8F6BF-5375-455C-9EA6-DF929625EA0E}">
        <p15:presenceInfo xmlns:p15="http://schemas.microsoft.com/office/powerpoint/2012/main" userId="S-1-5-21-1940114318-1031133434-2187865080-15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81FF81"/>
    <a:srgbClr val="D1FFD1"/>
    <a:srgbClr val="E63700"/>
    <a:srgbClr val="33CC33"/>
    <a:srgbClr val="008000"/>
    <a:srgbClr val="FFFFBD"/>
    <a:srgbClr val="FF7575"/>
    <a:srgbClr val="FFFF8F"/>
    <a:srgbClr val="FF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5316" autoAdjust="0"/>
  </p:normalViewPr>
  <p:slideViewPr>
    <p:cSldViewPr snapToObjects="1">
      <p:cViewPr varScale="1">
        <p:scale>
          <a:sx n="79" d="100"/>
          <a:sy n="79" d="100"/>
        </p:scale>
        <p:origin x="686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303783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5" tIns="45958" rIns="91915" bIns="4595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43" y="2"/>
            <a:ext cx="303783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5" tIns="45958" rIns="91915" bIns="4595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2" y="4415792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5" tIns="45958" rIns="91915" bIns="45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29963"/>
            <a:ext cx="303783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5" tIns="45958" rIns="91915" bIns="4595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43" y="8829963"/>
            <a:ext cx="303783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5" tIns="45958" rIns="91915" bIns="4595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979BE99-2DB2-4492-8A16-FC626702F2F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6270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9BE99-2DB2-4492-8A16-FC626702F2F3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2654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9BE99-2DB2-4492-8A16-FC626702F2F3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6976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9BE99-2DB2-4492-8A16-FC626702F2F3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3971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9BE99-2DB2-4492-8A16-FC626702F2F3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6319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5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93FEF-9F8F-4859-BCD4-40B9D4E1E8A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44338-51BD-4BEE-9A96-DC02A53E8F2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54A89-4400-4C37-AD9F-FC71391ABDD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75"/>
            <a:ext cx="1214438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C023D-75DF-4805-8865-C6833548DD7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F8867-CBC0-49C3-9177-ECD1714614D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62FDF-F6BE-4D9A-B8E6-C4CEDEFC74B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35CB5-FE21-468C-9E37-CA72FD33BEF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61281-93F0-4141-905F-895435A5E34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00EC1-820C-4EBA-8A6E-390129D1DC0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A80B6-48C0-40FC-AC6A-FAA06D09E89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E8FA1-2910-434A-98D2-FC961FA45B8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4D531-3E4F-40A5-9F02-E11A9954C70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821B7-13C1-4981-8AA6-927BBC4C8B1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E3F5D-25CC-472C-B7DB-DE654BF1159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172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1722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62B26-2A12-4121-950D-C85FAC9B0A7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5F504-FD6D-4DCA-BBF8-21575B466B8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440A7-31B9-4CF6-8C7F-4148D6CE86F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8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E4E16-4DA1-428A-B455-C5D4F46882B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3F1C-B4D7-42A6-B634-3A754719887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3AF16-7137-4C83-A70B-2FC9F781D36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98F62-1D21-4E6A-BC64-147ACE453F3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dirty="0"/>
              <a:t>Haga clic en el icono para agregar una imagen</a:t>
            </a:r>
            <a:endParaRPr lang="en-US" noProof="0" dirty="0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8B8B6-4ED4-4F90-B5D2-4B7E3CF5B98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rgbClr val="FFEBFA"/>
            </a:gs>
            <a:gs pos="0">
              <a:srgbClr val="002060"/>
            </a:gs>
            <a:gs pos="0">
              <a:srgbClr val="C4D6EB"/>
            </a:gs>
            <a:gs pos="27000">
              <a:srgbClr val="FFF3F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9" name="7 Marcador de texto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4B907DE-2AF2-4A48-9A3A-B0F72137D7D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33" r:id="rId2"/>
    <p:sldLayoutId id="2147484434" r:id="rId3"/>
    <p:sldLayoutId id="2147484416" r:id="rId4"/>
    <p:sldLayoutId id="2147484435" r:id="rId5"/>
    <p:sldLayoutId id="2147484417" r:id="rId6"/>
    <p:sldLayoutId id="2147484418" r:id="rId7"/>
    <p:sldLayoutId id="2147484436" r:id="rId8"/>
    <p:sldLayoutId id="2147484419" r:id="rId9"/>
    <p:sldLayoutId id="2147484420" r:id="rId10"/>
    <p:sldLayoutId id="214748442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75000">
              <a:srgbClr val="FFEBFA"/>
            </a:gs>
            <a:gs pos="0">
              <a:srgbClr val="002060"/>
            </a:gs>
            <a:gs pos="0">
              <a:srgbClr val="C4D6EB"/>
            </a:gs>
            <a:gs pos="27000">
              <a:srgbClr val="FFF3F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0"/>
          <p:cNvSpPr>
            <a:spLocks/>
          </p:cNvSpPr>
          <p:nvPr/>
        </p:nvSpPr>
        <p:spPr bwMode="white">
          <a:xfrm>
            <a:off x="971550" y="-9525"/>
            <a:ext cx="8353425" cy="6880225"/>
          </a:xfrm>
          <a:custGeom>
            <a:avLst/>
            <a:gdLst/>
            <a:ahLst/>
            <a:cxnLst>
              <a:cxn ang="0">
                <a:pos x="148" y="0"/>
              </a:cxn>
              <a:cxn ang="0">
                <a:pos x="561" y="193"/>
              </a:cxn>
              <a:cxn ang="0">
                <a:pos x="943" y="501"/>
              </a:cxn>
              <a:cxn ang="0">
                <a:pos x="1221" y="967"/>
              </a:cxn>
              <a:cxn ang="0">
                <a:pos x="1413" y="1630"/>
              </a:cxn>
              <a:cxn ang="0">
                <a:pos x="1290" y="2660"/>
              </a:cxn>
              <a:cxn ang="0">
                <a:pos x="0" y="4342"/>
              </a:cxn>
              <a:cxn ang="0">
                <a:pos x="4349" y="4342"/>
              </a:cxn>
              <a:cxn ang="0">
                <a:pos x="4362" y="7"/>
              </a:cxn>
              <a:cxn ang="0">
                <a:pos x="148" y="0"/>
              </a:cxn>
            </a:cxnLst>
            <a:rect l="0" t="0" r="r" b="b"/>
            <a:pathLst>
              <a:path w="4362" h="4342">
                <a:moveTo>
                  <a:pt x="148" y="0"/>
                </a:moveTo>
                <a:lnTo>
                  <a:pt x="561" y="193"/>
                </a:lnTo>
                <a:lnTo>
                  <a:pt x="943" y="501"/>
                </a:lnTo>
                <a:lnTo>
                  <a:pt x="1221" y="967"/>
                </a:lnTo>
                <a:lnTo>
                  <a:pt x="1413" y="1630"/>
                </a:lnTo>
                <a:lnTo>
                  <a:pt x="1290" y="2660"/>
                </a:lnTo>
                <a:lnTo>
                  <a:pt x="0" y="4342"/>
                </a:lnTo>
                <a:lnTo>
                  <a:pt x="4349" y="4342"/>
                </a:lnTo>
                <a:lnTo>
                  <a:pt x="4362" y="7"/>
                </a:lnTo>
                <a:lnTo>
                  <a:pt x="148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</p:txBody>
      </p:sp>
      <p:sp>
        <p:nvSpPr>
          <p:cNvPr id="13" name="Rectangle 62"/>
          <p:cNvSpPr>
            <a:spLocks noChangeArrowheads="1"/>
          </p:cNvSpPr>
          <p:nvPr/>
        </p:nvSpPr>
        <p:spPr bwMode="grayWhite">
          <a:xfrm>
            <a:off x="3563938" y="3933825"/>
            <a:ext cx="5595937" cy="431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</p:txBody>
      </p:sp>
      <p:sp>
        <p:nvSpPr>
          <p:cNvPr id="14" name="Line 63"/>
          <p:cNvSpPr>
            <a:spLocks noChangeShapeType="1"/>
          </p:cNvSpPr>
          <p:nvPr/>
        </p:nvSpPr>
        <p:spPr bwMode="grayWhite">
          <a:xfrm>
            <a:off x="3635375" y="3933825"/>
            <a:ext cx="55086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</p:txBody>
      </p:sp>
      <p:sp>
        <p:nvSpPr>
          <p:cNvPr id="15" name="Line 64"/>
          <p:cNvSpPr>
            <a:spLocks noChangeShapeType="1"/>
          </p:cNvSpPr>
          <p:nvPr/>
        </p:nvSpPr>
        <p:spPr bwMode="grayWhite">
          <a:xfrm>
            <a:off x="3492500" y="4365625"/>
            <a:ext cx="56515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</p:txBody>
      </p:sp>
      <p:sp>
        <p:nvSpPr>
          <p:cNvPr id="16" name="Freeform 61"/>
          <p:cNvSpPr>
            <a:spLocks/>
          </p:cNvSpPr>
          <p:nvPr/>
        </p:nvSpPr>
        <p:spPr bwMode="gray">
          <a:xfrm>
            <a:off x="-612775" y="0"/>
            <a:ext cx="4608513" cy="6881813"/>
          </a:xfrm>
          <a:custGeom>
            <a:avLst/>
            <a:gdLst/>
            <a:ahLst/>
            <a:cxnLst>
              <a:cxn ang="0">
                <a:pos x="858" y="0"/>
              </a:cxn>
              <a:cxn ang="0">
                <a:pos x="1984" y="2583"/>
              </a:cxn>
              <a:cxn ang="0">
                <a:pos x="0" y="4327"/>
              </a:cxn>
              <a:cxn ang="0">
                <a:pos x="1208" y="4335"/>
              </a:cxn>
              <a:cxn ang="0">
                <a:pos x="2272" y="2567"/>
              </a:cxn>
              <a:cxn ang="0">
                <a:pos x="998" y="3"/>
              </a:cxn>
              <a:cxn ang="0">
                <a:pos x="858" y="0"/>
              </a:cxn>
            </a:cxnLst>
            <a:rect l="0" t="0" r="r" b="b"/>
            <a:pathLst>
              <a:path w="2408" h="4335">
                <a:moveTo>
                  <a:pt x="858" y="0"/>
                </a:moveTo>
                <a:cubicBezTo>
                  <a:pt x="2020" y="270"/>
                  <a:pt x="2408" y="1631"/>
                  <a:pt x="1984" y="2583"/>
                </a:cubicBezTo>
                <a:cubicBezTo>
                  <a:pt x="1560" y="3535"/>
                  <a:pt x="880" y="3976"/>
                  <a:pt x="0" y="4327"/>
                </a:cubicBezTo>
                <a:lnTo>
                  <a:pt x="1208" y="4335"/>
                </a:lnTo>
                <a:cubicBezTo>
                  <a:pt x="1520" y="4079"/>
                  <a:pt x="2144" y="3343"/>
                  <a:pt x="2272" y="2567"/>
                </a:cubicBezTo>
                <a:cubicBezTo>
                  <a:pt x="2400" y="1791"/>
                  <a:pt x="2278" y="419"/>
                  <a:pt x="998" y="3"/>
                </a:cubicBezTo>
                <a:lnTo>
                  <a:pt x="85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27451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205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848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cambiar el estilo de título	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77000"/>
            <a:ext cx="21336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867400" y="6477000"/>
            <a:ext cx="28956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429000" y="6477000"/>
            <a:ext cx="21336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208FA436-4B85-4626-8A80-2A882CF629E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  <p:sldLayoutId id="2147484422" r:id="rId2"/>
    <p:sldLayoutId id="2147484423" r:id="rId3"/>
    <p:sldLayoutId id="2147484424" r:id="rId4"/>
    <p:sldLayoutId id="2147484425" r:id="rId5"/>
    <p:sldLayoutId id="2147484426" r:id="rId6"/>
    <p:sldLayoutId id="2147484427" r:id="rId7"/>
    <p:sldLayoutId id="2147484428" r:id="rId8"/>
    <p:sldLayoutId id="2147484429" r:id="rId9"/>
    <p:sldLayoutId id="2147484430" r:id="rId10"/>
    <p:sldLayoutId id="214748443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10" Type="http://schemas.microsoft.com/office/2007/relationships/hdphoto" Target="../media/hdphoto6.wdp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35496" y="3907503"/>
            <a:ext cx="9865096" cy="623527"/>
            <a:chOff x="35496" y="3907503"/>
            <a:chExt cx="9865096" cy="623527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3C50EEC7-7D8B-409A-8002-EB627CA1A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3" t="91142"/>
            <a:stretch/>
          </p:blipFill>
          <p:spPr>
            <a:xfrm>
              <a:off x="35496" y="4293096"/>
              <a:ext cx="9865096" cy="237934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3C50EEC7-7D8B-409A-8002-EB627CA1A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3" t="91142"/>
            <a:stretch/>
          </p:blipFill>
          <p:spPr>
            <a:xfrm rot="16200000">
              <a:off x="8950038" y="4016303"/>
              <a:ext cx="455533" cy="237934"/>
            </a:xfrm>
            <a:prstGeom prst="rect">
              <a:avLst/>
            </a:prstGeom>
          </p:spPr>
        </p:pic>
      </p:grpSp>
      <p:sp>
        <p:nvSpPr>
          <p:cNvPr id="14" name="Rectangle 4">
            <a:extLst>
              <a:ext uri="{FF2B5EF4-FFF2-40B4-BE49-F238E27FC236}">
                <a16:creationId xmlns:a16="http://schemas.microsoft.com/office/drawing/2014/main" id="{95D61F00-BDFE-4C24-84B8-D731380B64C0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2699792" y="473183"/>
            <a:ext cx="65545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NI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Policía Nacional</a:t>
            </a:r>
          </a:p>
          <a:p>
            <a:pPr algn="ctr">
              <a:defRPr/>
            </a:pPr>
            <a:r>
              <a:rPr lang="es-NI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Dirección de Seguridad Tránsito Nacional</a:t>
            </a:r>
          </a:p>
          <a:p>
            <a:pPr algn="ctr">
              <a:defRPr/>
            </a:pPr>
            <a:r>
              <a:rPr lang="es-NI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br>
              <a:rPr lang="es-NI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endParaRPr lang="es-NI" sz="3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16" name="9 Rectángulo">
            <a:extLst>
              <a:ext uri="{FF2B5EF4-FFF2-40B4-BE49-F238E27FC236}">
                <a16:creationId xmlns:a16="http://schemas.microsoft.com/office/drawing/2014/main" id="{B19C3D2D-5F23-494B-8834-C515F51815CE}"/>
              </a:ext>
            </a:extLst>
          </p:cNvPr>
          <p:cNvSpPr/>
          <p:nvPr/>
        </p:nvSpPr>
        <p:spPr>
          <a:xfrm>
            <a:off x="137917" y="3560207"/>
            <a:ext cx="34900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NI" sz="1400" b="1" dirty="0">
                <a:latin typeface="Arial" panose="020B0604020202020204" pitchFamily="34" charset="0"/>
                <a:cs typeface="Arial" panose="020B0604020202020204" pitchFamily="34" charset="0"/>
              </a:rPr>
              <a:t>HONOR – SEGURIDAD – SERVICIO.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8B77499F-9966-4EA4-8B90-0F15033D6E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" y="1322632"/>
            <a:ext cx="3524616" cy="20530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49FF108-C315-47A6-8999-9EC947731C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0" r="46063" b="11794"/>
          <a:stretch/>
        </p:blipFill>
        <p:spPr>
          <a:xfrm>
            <a:off x="5652120" y="2296417"/>
            <a:ext cx="1777262" cy="156585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9232BAA-6037-461D-9960-791925670A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3"/>
          <a:stretch/>
        </p:blipFill>
        <p:spPr>
          <a:xfrm>
            <a:off x="7524328" y="2296417"/>
            <a:ext cx="1657984" cy="157156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4B9E34B-3AAF-4702-8234-321B63819C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22518" r="12440" b="9672"/>
          <a:stretch/>
        </p:blipFill>
        <p:spPr>
          <a:xfrm>
            <a:off x="3775257" y="2307848"/>
            <a:ext cx="1777262" cy="1571568"/>
          </a:xfrm>
          <a:prstGeom prst="rect">
            <a:avLst/>
          </a:prstGeom>
        </p:spPr>
      </p:pic>
      <p:sp>
        <p:nvSpPr>
          <p:cNvPr id="18" name="Cuadro de texto 2">
            <a:extLst>
              <a:ext uri="{FF2B5EF4-FFF2-40B4-BE49-F238E27FC236}">
                <a16:creationId xmlns:a16="http://schemas.microsoft.com/office/drawing/2014/main" id="{69879E22-D407-48E5-86EF-30C465B4C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5085184"/>
            <a:ext cx="674099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s-NI" sz="2400" b="1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REPORTE SEMANAL </a:t>
            </a:r>
          </a:p>
          <a:p>
            <a:pPr algn="ctr">
              <a:spcAft>
                <a:spcPts val="0"/>
              </a:spcAft>
            </a:pPr>
            <a:r>
              <a:rPr lang="es-NI" sz="2400" b="1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PLAN NACIONAL DE EMERGENCIA VIAL</a:t>
            </a:r>
          </a:p>
          <a:p>
            <a:pPr algn="ctr">
              <a:spcAft>
                <a:spcPts val="0"/>
              </a:spcAft>
            </a:pPr>
            <a:r>
              <a:rPr lang="es-ES" b="1" dirty="0">
                <a:solidFill>
                  <a:schemeClr val="bg1"/>
                </a:solidFill>
              </a:rPr>
              <a:t>PERÍODO: LUNES 1 AL DOMINGO 7 DE MAYO 2023</a:t>
            </a:r>
          </a:p>
          <a:p>
            <a:pPr algn="ctr">
              <a:spcAft>
                <a:spcPts val="0"/>
              </a:spcAft>
            </a:pPr>
            <a:endParaRPr lang="es-NI" sz="2400" b="1" dirty="0">
              <a:solidFill>
                <a:srgbClr val="FFFFFF"/>
              </a:solidFill>
              <a:effectLst/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306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69260" y="1757495"/>
            <a:ext cx="6540216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Estudiantes de Primaria y Secundaria, Docentes y Padres de Familia.</a:t>
            </a:r>
          </a:p>
          <a:p>
            <a:pPr algn="just"/>
            <a:endParaRPr lang="es-E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A conductores de: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Motocicletas, vehículos particulares y transportistas.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Nuevos conductores y reincidentes en violación de la Ley 431.</a:t>
            </a:r>
          </a:p>
          <a:p>
            <a:pPr algn="just"/>
            <a:endParaRPr lang="es-E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En Hípicas, ferias, mercados, terminales y paradas de buses y parques, fueron abordados 5,146 habitantes se entregaron 1,775 cartillas de educación vial para la protección de la vida.</a:t>
            </a:r>
          </a:p>
          <a:p>
            <a:pPr marL="71438" lvl="1" algn="just"/>
            <a:endParaRPr lang="es-E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/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En talleres de inspección mecánica, mercados, paradas y terminales de buses se realizaron 5,082 inspecciones mecánicas a unidades de transporte colectivo, selectivo, caponeras y particulares. Se aplicaron 234 pruebas de alcoholemia. 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C708C34-B7BE-4A56-B67C-6B9CB617B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42" r="5347" b="1852"/>
          <a:stretch>
            <a:fillRect/>
          </a:stretch>
        </p:blipFill>
        <p:spPr bwMode="auto">
          <a:xfrm>
            <a:off x="720738" y="123170"/>
            <a:ext cx="648072" cy="740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F9A1881-E3F8-4669-B6E8-ADCF38F527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708" y="158689"/>
            <a:ext cx="741166" cy="74082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4D850E4-B94F-4397-84D7-983FE7E5D420}"/>
              </a:ext>
            </a:extLst>
          </p:cNvPr>
          <p:cNvSpPr txBox="1"/>
          <p:nvPr/>
        </p:nvSpPr>
        <p:spPr>
          <a:xfrm>
            <a:off x="1211056" y="74866"/>
            <a:ext cx="69127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0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ACCIONES PREVENTIVAS</a:t>
            </a:r>
          </a:p>
          <a:p>
            <a:pPr algn="ctr"/>
            <a:r>
              <a:rPr lang="es-NI" sz="2000" b="1" dirty="0">
                <a:latin typeface="Arial" panose="020B0604020202020204" pitchFamily="34" charset="0"/>
                <a:cs typeface="Arial" panose="020B0604020202020204" pitchFamily="34" charset="0"/>
              </a:rPr>
              <a:t>PLAN NACIONAL DE EMERGENCIA VIAL</a:t>
            </a:r>
            <a:endParaRPr lang="es-NI" sz="2000" b="1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ABFB490-7640-9690-42A8-C7DF35B81D88}"/>
              </a:ext>
            </a:extLst>
          </p:cNvPr>
          <p:cNvSpPr txBox="1"/>
          <p:nvPr/>
        </p:nvSpPr>
        <p:spPr>
          <a:xfrm>
            <a:off x="264793" y="883017"/>
            <a:ext cx="86083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NI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SEMINARIOS Y PRESENTACIÓN DE LA CARTILLA DE EDUCACIÓN VIAL PARA LA PROTECCIÓN DE LA VIDA A 6</a:t>
            </a:r>
            <a:r>
              <a:rPr lang="es-NI" b="1" u="sng" dirty="0">
                <a:latin typeface="Arial" panose="020B0604020202020204" pitchFamily="34" charset="0"/>
                <a:cs typeface="Arial" panose="020B0604020202020204" pitchFamily="34" charset="0"/>
              </a:rPr>
              <a:t>,495</a:t>
            </a:r>
            <a:r>
              <a:rPr lang="es-NI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PERSONAS:</a:t>
            </a:r>
            <a:r>
              <a:rPr lang="es-NI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664589-16D5-4E5B-BDE3-DEC3D65FC5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53" r="10212"/>
          <a:stretch/>
        </p:blipFill>
        <p:spPr>
          <a:xfrm>
            <a:off x="7166833" y="1679286"/>
            <a:ext cx="1512168" cy="1572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25E6B5D-364C-4455-B4B3-4CC16D525CA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75" r="27020"/>
          <a:stretch/>
        </p:blipFill>
        <p:spPr>
          <a:xfrm>
            <a:off x="6914804" y="5012373"/>
            <a:ext cx="2016225" cy="1693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51B6DA2A-58AE-4183-A092-B153257BD1E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627"/>
          <a:stretch/>
        </p:blipFill>
        <p:spPr>
          <a:xfrm>
            <a:off x="7020272" y="3339295"/>
            <a:ext cx="1805290" cy="160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2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50238" y="1593201"/>
            <a:ext cx="7011327" cy="5178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96% de los tramos con cobertura policial no se registraron personas fallecidas, ni lesionadas.</a:t>
            </a:r>
          </a:p>
          <a:p>
            <a:pPr algn="just"/>
            <a:endParaRPr lang="es-ES" sz="1000" b="1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Se requisaron 6,492 vehículos: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Automóviles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Motocicletas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Camionetas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Camiones y Autobuses, transmitiendo mensajes de prevención en accidentes de transito a sus conductores y pasajeros.</a:t>
            </a:r>
          </a:p>
          <a:p>
            <a:pPr algn="just"/>
            <a:endParaRPr lang="es-ES" sz="10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Aplicación de 6,650  multas relacionadas a las causas principales que provocan accidentes de tránsito con víctimas: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Conducir en estado de ebriedad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Exceso de velocidad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Giros Indebidos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sz="10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Fueron multados por conducir en estado de embriagues: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57 conductores de motocicletas (trasladados a unidades policiales)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634 por conducir sin casco de protección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Se ocuparon 255 vehículos.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617F2D-448A-4579-A27D-3497A58C951A}"/>
              </a:ext>
            </a:extLst>
          </p:cNvPr>
          <p:cNvSpPr txBox="1"/>
          <p:nvPr/>
        </p:nvSpPr>
        <p:spPr>
          <a:xfrm>
            <a:off x="1275977" y="86458"/>
            <a:ext cx="69127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RESULTADOS</a:t>
            </a:r>
          </a:p>
          <a:p>
            <a:pPr algn="ctr"/>
            <a:r>
              <a:rPr lang="es-NI" b="1" dirty="0">
                <a:latin typeface="Arial" panose="020B0604020202020204" pitchFamily="34" charset="0"/>
                <a:cs typeface="Arial" panose="020B0604020202020204" pitchFamily="34" charset="0"/>
              </a:rPr>
              <a:t>PLAN NACIONAL DE EMERGENCIA VIAL</a:t>
            </a:r>
            <a:endParaRPr lang="es-NI" b="1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C708C34-B7BE-4A56-B67C-6B9CB617B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42" r="5347" b="1852"/>
          <a:stretch>
            <a:fillRect/>
          </a:stretch>
        </p:blipFill>
        <p:spPr bwMode="auto">
          <a:xfrm>
            <a:off x="619987" y="152881"/>
            <a:ext cx="493297" cy="563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F9A1881-E3F8-4669-B6E8-ADCF38F527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235507"/>
            <a:ext cx="526308" cy="52606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1DDF505-F9CF-4524-912D-08EB5966CC00}"/>
              </a:ext>
            </a:extLst>
          </p:cNvPr>
          <p:cNvSpPr/>
          <p:nvPr/>
        </p:nvSpPr>
        <p:spPr>
          <a:xfrm>
            <a:off x="131016" y="865064"/>
            <a:ext cx="8881968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185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1850" b="1" dirty="0">
                <a:latin typeface="Arial" panose="020B0604020202020204" pitchFamily="34" charset="0"/>
                <a:cs typeface="Arial" panose="020B0604020202020204" pitchFamily="34" charset="0"/>
              </a:rPr>
              <a:t>e garantizó la regulación vial en 74 tramos de carretera de peligrosidad las 24 horas del día </a:t>
            </a:r>
            <a:r>
              <a:rPr lang="es-NI" sz="1850" b="1" dirty="0">
                <a:latin typeface="Arial" panose="020B0604020202020204" pitchFamily="34" charset="0"/>
                <a:cs typeface="Arial" panose="020B0604020202020204" pitchFamily="34" charset="0"/>
              </a:rPr>
              <a:t>en 587 puntos críticos, teniendo como resultados: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486DD32-BFBC-4465-A252-D041E0BEE1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75" t="4480"/>
          <a:stretch/>
        </p:blipFill>
        <p:spPr>
          <a:xfrm>
            <a:off x="7308304" y="1669752"/>
            <a:ext cx="1704679" cy="1753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11C8D4F-A765-4E45-A02B-46663B1A7E5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63" r="22971"/>
          <a:stretch/>
        </p:blipFill>
        <p:spPr>
          <a:xfrm>
            <a:off x="7308304" y="5162172"/>
            <a:ext cx="1704680" cy="1585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11515BC-44CA-4C87-A337-6ACEC5618A7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300"/>
          <a:stretch/>
        </p:blipFill>
        <p:spPr>
          <a:xfrm>
            <a:off x="7308303" y="3501008"/>
            <a:ext cx="1704679" cy="158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9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94703" y="1196752"/>
            <a:ext cx="8425769" cy="4726978"/>
            <a:chOff x="81749" y="968461"/>
            <a:chExt cx="9130078" cy="4775686"/>
          </a:xfrm>
        </p:grpSpPr>
        <p:sp>
          <p:nvSpPr>
            <p:cNvPr id="14" name="Rectángulo 13"/>
            <p:cNvSpPr/>
            <p:nvPr/>
          </p:nvSpPr>
          <p:spPr>
            <a:xfrm>
              <a:off x="81749" y="968461"/>
              <a:ext cx="9130078" cy="46953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En 137 municipios del país, no se registraron personas fallecidas en accidentes de tránsito.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endParaRPr lang="es-E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Ocurrieron 730 colisiones, resultaron 17 personas fallecidas y 30 lesionadas.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endParaRPr lang="es-E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s-E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relación a la semana anterior, disminuyó en 1 persona fallecida y en 40 las colisiones.</a:t>
              </a:r>
            </a:p>
            <a:p>
              <a:pPr algn="just"/>
              <a:endParaRPr lang="es-E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17 Personas fallecidas:</a:t>
              </a:r>
            </a:p>
            <a:p>
              <a:pPr algn="just"/>
              <a:endParaRPr lang="es-E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10 conductores</a:t>
              </a:r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  4 Peatones</a:t>
              </a:r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  3 Pasajeros</a:t>
              </a: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851220" y="3878460"/>
              <a:ext cx="4824564" cy="18656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NI" sz="1900" b="1" dirty="0">
                  <a:latin typeface="Arial" panose="020B0604020202020204" pitchFamily="34" charset="0"/>
                  <a:cs typeface="Arial" panose="020B0604020202020204" pitchFamily="34" charset="0"/>
                </a:rPr>
                <a:t>Principales causas accidentes con fallecidos:</a:t>
              </a:r>
            </a:p>
            <a:p>
              <a:pPr algn="just"/>
              <a:endParaRPr lang="es-NI" sz="1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es-NI" sz="1900" b="1" dirty="0">
                  <a:latin typeface="Arial" panose="020B0604020202020204" pitchFamily="34" charset="0"/>
                  <a:cs typeface="Arial" panose="020B0604020202020204" pitchFamily="34" charset="0"/>
                </a:rPr>
                <a:t>8 Estado de ebriedad </a:t>
              </a:r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es-NI" sz="1900" b="1" dirty="0">
                  <a:latin typeface="Arial" panose="020B0604020202020204" pitchFamily="34" charset="0"/>
                  <a:cs typeface="Arial" panose="020B0604020202020204" pitchFamily="34" charset="0"/>
                </a:rPr>
                <a:t>8 Exceso de velocidad</a:t>
              </a:r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es-NI" sz="1900" b="1" dirty="0">
                  <a:latin typeface="Arial" panose="020B0604020202020204" pitchFamily="34" charset="0"/>
                  <a:cs typeface="Arial" panose="020B0604020202020204" pitchFamily="34" charset="0"/>
                </a:rPr>
                <a:t>1 Giro Indebido</a:t>
              </a: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5201CACD-03BA-4857-A701-DAAD86AC3E5E}"/>
              </a:ext>
            </a:extLst>
          </p:cNvPr>
          <p:cNvSpPr txBox="1"/>
          <p:nvPr/>
        </p:nvSpPr>
        <p:spPr>
          <a:xfrm>
            <a:off x="899592" y="346005"/>
            <a:ext cx="731234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0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REPORTE SEMANAL DE ACCIDENTES DE TRÁNSITO</a:t>
            </a:r>
          </a:p>
          <a:p>
            <a:pPr algn="ctr"/>
            <a:r>
              <a:rPr lang="es-NI" sz="18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Período: </a:t>
            </a:r>
            <a:r>
              <a:rPr lang="es-ES" sz="1800" b="1" dirty="0">
                <a:solidFill>
                  <a:schemeClr val="tx2"/>
                </a:solidFill>
              </a:rPr>
              <a:t>lunes 1 al domingo 7 de mayo 2023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ED7D2001-08CE-496D-A42E-3F465B226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42" r="5347" b="1852"/>
          <a:stretch>
            <a:fillRect/>
          </a:stretch>
        </p:blipFill>
        <p:spPr bwMode="auto">
          <a:xfrm>
            <a:off x="323528" y="153728"/>
            <a:ext cx="716141" cy="81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2925F7C-CCBE-409C-A53A-774A72B0C3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995" y="260648"/>
            <a:ext cx="711477" cy="71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3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ED7D2001-08CE-496D-A42E-3F465B226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42" r="5347" b="1852"/>
          <a:stretch>
            <a:fillRect/>
          </a:stretch>
        </p:blipFill>
        <p:spPr bwMode="auto">
          <a:xfrm>
            <a:off x="323528" y="28899"/>
            <a:ext cx="716141" cy="81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2925F7C-CCBE-409C-A53A-774A72B0C3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995" y="135819"/>
            <a:ext cx="711477" cy="711153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A2137A23-41A5-48F2-9FB2-6D1741582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80" y="1080702"/>
            <a:ext cx="844424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SzPct val="130000"/>
              <a:buFont typeface="Wingdings" panose="05000000000000000000" pitchFamily="2" charset="2"/>
              <a:buChar char="Ø"/>
            </a:pPr>
            <a:r>
              <a:rPr lang="es-NI" b="1" dirty="0"/>
              <a:t>La Policía Nacional recuerda a conductores, pasajeros y peatones que los accidentes de tránsito se pueden evitar con actitud responsable y prudente.</a:t>
            </a:r>
          </a:p>
          <a:p>
            <a:pPr marL="285750" indent="-285750" algn="just">
              <a:buSzPct val="130000"/>
              <a:buFont typeface="Wingdings" panose="05000000000000000000" pitchFamily="2" charset="2"/>
              <a:buChar char="Ø"/>
            </a:pPr>
            <a:endParaRPr lang="es-NI" b="1" dirty="0"/>
          </a:p>
          <a:p>
            <a:pPr marL="285750" indent="-285750" algn="just">
              <a:buSzPct val="130000"/>
              <a:buFont typeface="Wingdings" panose="05000000000000000000" pitchFamily="2" charset="2"/>
              <a:buChar char="Ø"/>
            </a:pPr>
            <a:r>
              <a:rPr lang="es-NI" b="1" dirty="0">
                <a:solidFill>
                  <a:prstClr val="black"/>
                </a:solidFill>
              </a:rPr>
              <a:t>La embriaguez es la causa principal de fallecidos en accidentes de tránsito, si toma, no conduzca.</a:t>
            </a:r>
          </a:p>
          <a:p>
            <a:pPr marL="285750" indent="-285750" algn="just">
              <a:buSzPct val="130000"/>
              <a:buFont typeface="Wingdings" panose="05000000000000000000" pitchFamily="2" charset="2"/>
              <a:buChar char="Ø"/>
            </a:pPr>
            <a:endParaRPr lang="es-NI" b="1" dirty="0">
              <a:solidFill>
                <a:prstClr val="black"/>
              </a:solidFill>
            </a:endParaRPr>
          </a:p>
          <a:p>
            <a:pPr marL="285750" indent="-285750" algn="just">
              <a:buSzPct val="130000"/>
              <a:buFont typeface="Wingdings" panose="05000000000000000000" pitchFamily="2" charset="2"/>
              <a:buChar char="Ø"/>
            </a:pPr>
            <a:r>
              <a:rPr lang="es-NI" b="1" dirty="0"/>
              <a:t>Respete</a:t>
            </a:r>
            <a:r>
              <a:rPr lang="es-NI" b="1" dirty="0">
                <a:solidFill>
                  <a:prstClr val="black"/>
                </a:solidFill>
              </a:rPr>
              <a:t> los limites de velocidad y atienda las señales de tránsito.</a:t>
            </a:r>
          </a:p>
          <a:p>
            <a:pPr marL="285750" indent="-285750" algn="just">
              <a:buSzPct val="130000"/>
              <a:buFont typeface="Wingdings" panose="05000000000000000000" pitchFamily="2" charset="2"/>
              <a:buChar char="Ø"/>
            </a:pPr>
            <a:endParaRPr lang="es-NI" b="1" dirty="0">
              <a:solidFill>
                <a:prstClr val="black"/>
              </a:solidFill>
            </a:endParaRPr>
          </a:p>
          <a:p>
            <a:pPr marL="285750" indent="-285750" algn="just">
              <a:buSzPct val="130000"/>
              <a:buFont typeface="Wingdings" panose="05000000000000000000" pitchFamily="2" charset="2"/>
              <a:buChar char="Ø"/>
            </a:pPr>
            <a:r>
              <a:rPr lang="es-NI" b="1" dirty="0"/>
              <a:t>Peatones en la vía: caminen con prudencia, antes de cruzar la vía </a:t>
            </a:r>
            <a:r>
              <a:rPr lang="es-NI" b="1" dirty="0">
                <a:solidFill>
                  <a:prstClr val="black"/>
                </a:solidFill>
              </a:rPr>
              <a:t>observe a ambos lados.</a:t>
            </a:r>
          </a:p>
          <a:p>
            <a:pPr algn="just">
              <a:buSzPct val="130000"/>
            </a:pPr>
            <a:endParaRPr lang="es-NI" b="1" dirty="0">
              <a:solidFill>
                <a:prstClr val="black"/>
              </a:solidFill>
            </a:endParaRPr>
          </a:p>
          <a:p>
            <a:pPr marL="285750" indent="-285750" algn="just">
              <a:buSzPct val="130000"/>
              <a:buFont typeface="Wingdings" panose="05000000000000000000" pitchFamily="2" charset="2"/>
              <a:buChar char="Ø"/>
            </a:pPr>
            <a:r>
              <a:rPr lang="es-NI" b="1" dirty="0">
                <a:solidFill>
                  <a:prstClr val="black"/>
                </a:solidFill>
              </a:rPr>
              <a:t>Motociclistas y ciclistas: </a:t>
            </a:r>
            <a:r>
              <a:rPr lang="es-NI" b="1" dirty="0"/>
              <a:t>usar siempre casco de protección y chalecos </a:t>
            </a:r>
            <a:r>
              <a:rPr lang="es-ES" b="1" dirty="0"/>
              <a:t>reflectantes</a:t>
            </a:r>
            <a:r>
              <a:rPr lang="es-NI" b="1" dirty="0"/>
              <a:t>.</a:t>
            </a:r>
          </a:p>
          <a:p>
            <a:pPr marL="285750" indent="-285750" algn="just">
              <a:buSzPct val="130000"/>
              <a:buFont typeface="Wingdings" panose="05000000000000000000" pitchFamily="2" charset="2"/>
              <a:buChar char="Ø"/>
            </a:pPr>
            <a:endParaRPr lang="es-NI" b="1" dirty="0"/>
          </a:p>
          <a:p>
            <a:pPr marL="285750" indent="-285750" algn="just">
              <a:buSzPct val="130000"/>
              <a:buFont typeface="Wingdings" panose="05000000000000000000" pitchFamily="2" charset="2"/>
              <a:buChar char="Ø"/>
            </a:pPr>
            <a:r>
              <a:rPr lang="es-ES" b="1" dirty="0"/>
              <a:t>Revise el estado mecánico de su vehículo (frenos, llantas, para brisas, luces y pide vías),  utilice los dispositivos de seguridad (triángulos, conos, cintas reflectantes).</a:t>
            </a:r>
          </a:p>
        </p:txBody>
      </p:sp>
      <p:sp>
        <p:nvSpPr>
          <p:cNvPr id="9" name="5 Rectángulo">
            <a:extLst>
              <a:ext uri="{FF2B5EF4-FFF2-40B4-BE49-F238E27FC236}">
                <a16:creationId xmlns:a16="http://schemas.microsoft.com/office/drawing/2014/main" id="{ADB5E72F-9B15-42D3-91C2-47E5E8367008}"/>
              </a:ext>
            </a:extLst>
          </p:cNvPr>
          <p:cNvSpPr/>
          <p:nvPr/>
        </p:nvSpPr>
        <p:spPr>
          <a:xfrm>
            <a:off x="24323" y="356107"/>
            <a:ext cx="911013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97938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DD4548-2992-49D4-B846-11DB6D4B80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84" y="157820"/>
            <a:ext cx="5688632" cy="331357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29EBC4C-EE77-4B25-9BA1-D13582C651DC}"/>
              </a:ext>
            </a:extLst>
          </p:cNvPr>
          <p:cNvSpPr txBox="1"/>
          <p:nvPr/>
        </p:nvSpPr>
        <p:spPr>
          <a:xfrm>
            <a:off x="395536" y="3471394"/>
            <a:ext cx="84760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es-NI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NI" sz="2800" b="1" dirty="0">
                <a:latin typeface="Arial" panose="020B0604020202020204" pitchFamily="34" charset="0"/>
                <a:cs typeface="Arial" panose="020B0604020202020204" pitchFamily="34" charset="0"/>
              </a:rPr>
              <a:t> YO PROTEJO MI VIDA ¿Y VOS?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NI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NI" sz="2800" b="1" dirty="0">
                <a:latin typeface="Arial" panose="020B0604020202020204" pitchFamily="34" charset="0"/>
                <a:cs typeface="Arial" panose="020B0604020202020204" pitchFamily="34" charset="0"/>
              </a:rPr>
              <a:t> LA SEGURIDAD VIAL, ES RESPONSABILIDAD DE TOD@S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NI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83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wrap="none">
        <a:spAutoFit/>
      </a:bodyPr>
      <a:lstStyle>
        <a:defPPr algn="just">
          <a:defRPr sz="1400" dirty="0" smtClean="0">
            <a:latin typeface="Bookman Old Style" pitchFamily="18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6_cdb2004208gl">
  <a:themeElements>
    <a:clrScheme name="6_cdb2004208gl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6_cdb2004208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db2004208gl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db2004208g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db2004208gl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iajes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6_cdb2004208gl 1">
    <a:dk1>
      <a:srgbClr val="000000"/>
    </a:dk1>
    <a:lt1>
      <a:srgbClr val="FFFFFF"/>
    </a:lt1>
    <a:dk2>
      <a:srgbClr val="1129A1"/>
    </a:dk2>
    <a:lt2>
      <a:srgbClr val="C0C0C0"/>
    </a:lt2>
    <a:accent1>
      <a:srgbClr val="4987E3"/>
    </a:accent1>
    <a:accent2>
      <a:srgbClr val="CE701A"/>
    </a:accent2>
    <a:accent3>
      <a:srgbClr val="FFFFFF"/>
    </a:accent3>
    <a:accent4>
      <a:srgbClr val="000000"/>
    </a:accent4>
    <a:accent5>
      <a:srgbClr val="B1C3EF"/>
    </a:accent5>
    <a:accent6>
      <a:srgbClr val="BA6516"/>
    </a:accent6>
    <a:hlink>
      <a:srgbClr val="36A1B6"/>
    </a:hlink>
    <a:folHlink>
      <a:srgbClr val="9CC76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68168</TotalTime>
  <Words>534</Words>
  <Application>Microsoft Office PowerPoint</Application>
  <PresentationFormat>Presentación en pantalla (4:3)</PresentationFormat>
  <Paragraphs>80</Paragraphs>
  <Slides>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Franklin Gothic Book</vt:lpstr>
      <vt:lpstr>Franklin Gothic Medium</vt:lpstr>
      <vt:lpstr>Wingdings</vt:lpstr>
      <vt:lpstr>Wingdings 2</vt:lpstr>
      <vt:lpstr>Viajes</vt:lpstr>
      <vt:lpstr>6_cdb2004208gl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Policía Nacional / Departamento de Operaciones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 de año 2011</dc:title>
  <dc:creator>felix ruiz</dc:creator>
  <dc:description>felix ruiz</dc:description>
  <cp:lastModifiedBy>Relaciones Publicas PC03</cp:lastModifiedBy>
  <cp:revision>9085</cp:revision>
  <cp:lastPrinted>2022-10-03T15:03:16Z</cp:lastPrinted>
  <dcterms:created xsi:type="dcterms:W3CDTF">2006-10-21T20:03:57Z</dcterms:created>
  <dcterms:modified xsi:type="dcterms:W3CDTF">2023-05-09T13:56:11Z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laborado por">
    <vt:lpwstr>Pablo Martínez S.</vt:lpwstr>
  </property>
  <property fmtid="{D5CDD505-2E9C-101B-9397-08002B2CF9AE}" pid="3" name="Número de teléfono">
    <vt:lpwstr>6322301</vt:lpwstr>
  </property>
</Properties>
</file>