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812" r:id="rId2"/>
  </p:sldMasterIdLst>
  <p:notesMasterIdLst>
    <p:notesMasterId r:id="rId11"/>
  </p:notesMasterIdLst>
  <p:sldIdLst>
    <p:sldId id="508" r:id="rId3"/>
    <p:sldId id="1027" r:id="rId4"/>
    <p:sldId id="1031" r:id="rId5"/>
    <p:sldId id="1028" r:id="rId6"/>
    <p:sldId id="1011" r:id="rId7"/>
    <p:sldId id="1030" r:id="rId8"/>
    <p:sldId id="1032" r:id="rId9"/>
    <p:sldId id="1009" r:id="rId10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C0F8747-35DD-48E5-820D-E50658E2B1DA}">
          <p14:sldIdLst>
            <p14:sldId id="508"/>
          </p14:sldIdLst>
        </p14:section>
        <p14:section name="Sección sin título" id="{BCF8D5BE-5BE6-446D-BF13-00C8D6D0AF59}">
          <p14:sldIdLst>
            <p14:sldId id="1027"/>
            <p14:sldId id="1031"/>
            <p14:sldId id="1028"/>
            <p14:sldId id="1011"/>
            <p14:sldId id="1030"/>
            <p14:sldId id="1032"/>
            <p14:sldId id="10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FD1"/>
    <a:srgbClr val="81FF81"/>
    <a:srgbClr val="FFCC00"/>
    <a:srgbClr val="E63700"/>
    <a:srgbClr val="33CC33"/>
    <a:srgbClr val="008000"/>
    <a:srgbClr val="FFFFBD"/>
    <a:srgbClr val="FF7575"/>
    <a:srgbClr val="FFFF8F"/>
    <a:srgbClr val="FF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5316" autoAdjust="0"/>
  </p:normalViewPr>
  <p:slideViewPr>
    <p:cSldViewPr snapToObjects="1">
      <p:cViewPr>
        <p:scale>
          <a:sx n="59" d="100"/>
          <a:sy n="59" d="100"/>
        </p:scale>
        <p:origin x="-701" y="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78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3" y="2"/>
            <a:ext cx="30378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2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963"/>
            <a:ext cx="30378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3" y="8829963"/>
            <a:ext cx="303783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79BE99-2DB2-4492-8A16-FC626702F2F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62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265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66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9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97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31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642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3FEF-9F8F-4859-BCD4-40B9D4E1E8A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4338-51BD-4BEE-9A96-DC02A53E8F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4A89-4400-4C37-AD9F-FC71391ABD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12144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023D-75DF-4805-8865-C6833548DD7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8867-CBC0-49C3-9177-ECD1714614D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2FDF-F6BE-4D9A-B8E6-C4CEDEFC74B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35CB5-FE21-468C-9E37-CA72FD33BE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1281-93F0-4141-905F-895435A5E3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0EC1-820C-4EBA-8A6E-390129D1DC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80B6-48C0-40FC-AC6A-FAA06D09E89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8FA1-2910-434A-98D2-FC961FA45B8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D531-3E4F-40A5-9F02-E11A9954C70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821B7-13C1-4981-8AA6-927BBC4C8B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3F5D-25CC-472C-B7DB-DE654BF115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2B26-2A12-4121-950D-C85FAC9B0A7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F504-FD6D-4DCA-BBF8-21575B466B8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40A7-31B9-4CF6-8C7F-4148D6CE86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4E16-4DA1-428A-B455-C5D4F46882B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3F1C-B4D7-42A6-B634-3A754719887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AF16-7137-4C83-A70B-2FC9F781D36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8F62-1D21-4E6A-BC64-147ACE453F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B8B6-4ED4-4F90-B5D2-4B7E3CF5B98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FFEBFA"/>
            </a:gs>
            <a:gs pos="0">
              <a:srgbClr val="002060"/>
            </a:gs>
            <a:gs pos="0">
              <a:srgbClr val="C4D6EB"/>
            </a:gs>
            <a:gs pos="27000">
              <a:srgbClr val="FFF3F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B907DE-2AF2-4A48-9A3A-B0F72137D7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16" r:id="rId4"/>
    <p:sldLayoutId id="2147484435" r:id="rId5"/>
    <p:sldLayoutId id="2147484417" r:id="rId6"/>
    <p:sldLayoutId id="2147484418" r:id="rId7"/>
    <p:sldLayoutId id="2147484436" r:id="rId8"/>
    <p:sldLayoutId id="2147484419" r:id="rId9"/>
    <p:sldLayoutId id="2147484420" r:id="rId10"/>
    <p:sldLayoutId id="214748442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75000">
              <a:srgbClr val="FFEBFA"/>
            </a:gs>
            <a:gs pos="0">
              <a:srgbClr val="002060"/>
            </a:gs>
            <a:gs pos="0">
              <a:srgbClr val="C4D6EB"/>
            </a:gs>
            <a:gs pos="27000">
              <a:srgbClr val="FFF3F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0"/>
          <p:cNvSpPr>
            <a:spLocks/>
          </p:cNvSpPr>
          <p:nvPr/>
        </p:nvSpPr>
        <p:spPr bwMode="white">
          <a:xfrm>
            <a:off x="971550" y="-9525"/>
            <a:ext cx="83534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grayWhite">
          <a:xfrm>
            <a:off x="3563938" y="3933825"/>
            <a:ext cx="5595937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grayWhite">
          <a:xfrm>
            <a:off x="3635375" y="3933825"/>
            <a:ext cx="55086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5" name="Line 64"/>
          <p:cNvSpPr>
            <a:spLocks noChangeShapeType="1"/>
          </p:cNvSpPr>
          <p:nvPr/>
        </p:nvSpPr>
        <p:spPr bwMode="grayWhite">
          <a:xfrm>
            <a:off x="3492500" y="4365625"/>
            <a:ext cx="5651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6" name="Freeform 61"/>
          <p:cNvSpPr>
            <a:spLocks/>
          </p:cNvSpPr>
          <p:nvPr/>
        </p:nvSpPr>
        <p:spPr bwMode="gray">
          <a:xfrm>
            <a:off x="-612775" y="0"/>
            <a:ext cx="460851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867400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08FA436-4B85-4626-8A80-2A882CF629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FFEBFA"/>
            </a:gs>
            <a:gs pos="0">
              <a:srgbClr val="002060"/>
            </a:gs>
            <a:gs pos="0">
              <a:srgbClr val="C4D6EB"/>
            </a:gs>
            <a:gs pos="27000">
              <a:srgbClr val="FFF3F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5496" y="3907503"/>
            <a:ext cx="9865096" cy="623527"/>
            <a:chOff x="35496" y="3907503"/>
            <a:chExt cx="9865096" cy="62352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3C50EEC7-7D8B-409A-8002-EB627CA1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" t="91142"/>
            <a:stretch/>
          </p:blipFill>
          <p:spPr>
            <a:xfrm>
              <a:off x="35496" y="4293096"/>
              <a:ext cx="9865096" cy="23793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3C50EEC7-7D8B-409A-8002-EB627CA1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" t="91142"/>
            <a:stretch/>
          </p:blipFill>
          <p:spPr>
            <a:xfrm rot="16200000">
              <a:off x="8950038" y="4016303"/>
              <a:ext cx="455533" cy="237934"/>
            </a:xfrm>
            <a:prstGeom prst="rect">
              <a:avLst/>
            </a:prstGeom>
          </p:spPr>
        </p:pic>
      </p:grp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95D61F00-BDFE-4C24-84B8-D731380B64C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699792" y="473183"/>
            <a:ext cx="6554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NI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Policía Nacional</a:t>
            </a:r>
          </a:p>
          <a:p>
            <a:pPr algn="ctr">
              <a:defRPr/>
            </a:pPr>
            <a:r>
              <a:rPr lang="es-NI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Dirección de Seguridad Tránsito Nacional</a:t>
            </a:r>
          </a:p>
          <a:p>
            <a:pPr algn="ctr">
              <a:defRPr/>
            </a:pPr>
            <a:r>
              <a:rPr lang="es-NI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br>
              <a:rPr lang="es-NI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es-NI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6" name="9 Rectángulo">
            <a:extLst>
              <a:ext uri="{FF2B5EF4-FFF2-40B4-BE49-F238E27FC236}">
                <a16:creationId xmlns:a16="http://schemas.microsoft.com/office/drawing/2014/main" xmlns="" id="{B19C3D2D-5F23-494B-8834-C515F51815CE}"/>
              </a:ext>
            </a:extLst>
          </p:cNvPr>
          <p:cNvSpPr/>
          <p:nvPr/>
        </p:nvSpPr>
        <p:spPr>
          <a:xfrm>
            <a:off x="137917" y="3560207"/>
            <a:ext cx="3490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>
                <a:latin typeface="Arial" panose="020B0604020202020204" pitchFamily="34" charset="0"/>
                <a:cs typeface="Arial" panose="020B0604020202020204" pitchFamily="34" charset="0"/>
              </a:rPr>
              <a:t>HONOR – SEGURIDAD – SERVICIO.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F6193BA3-F360-49CC-8B35-E2CD1DB6F933}"/>
              </a:ext>
            </a:extLst>
          </p:cNvPr>
          <p:cNvGrpSpPr/>
          <p:nvPr/>
        </p:nvGrpSpPr>
        <p:grpSpPr>
          <a:xfrm>
            <a:off x="3787149" y="1628800"/>
            <a:ext cx="5328592" cy="2130063"/>
            <a:chOff x="0" y="0"/>
            <a:chExt cx="4984364" cy="1355227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8D0BFBB6-56FB-44E9-B209-189D7C655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182" y="5227"/>
              <a:ext cx="1800000" cy="135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6E263020-10D3-4ECE-9264-F7B9BC94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364" y="5227"/>
              <a:ext cx="1800000" cy="135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E0FA19C6-F302-4130-ADBC-069FB823F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00000" cy="135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Cuadro de texto 2">
            <a:extLst>
              <a:ext uri="{FF2B5EF4-FFF2-40B4-BE49-F238E27FC236}">
                <a16:creationId xmlns:a16="http://schemas.microsoft.com/office/drawing/2014/main" xmlns="" id="{B1FC228B-4BC5-42A6-BF2D-F7507BE2A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4676272"/>
            <a:ext cx="67910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NI" sz="28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REPORTE SEMANAL </a:t>
            </a:r>
          </a:p>
          <a:p>
            <a:pPr algn="ctr">
              <a:spcAft>
                <a:spcPts val="0"/>
              </a:spcAft>
            </a:pPr>
            <a:r>
              <a:rPr lang="es-NI" sz="28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Plan Nacional de Emergencia Vial</a:t>
            </a:r>
          </a:p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</a:rPr>
              <a:t>LUNES 23 AL DOMINGO 29 DE ENERO  2023</a:t>
            </a:r>
          </a:p>
          <a:p>
            <a:pPr algn="ctr">
              <a:spcAft>
                <a:spcPts val="0"/>
              </a:spcAft>
            </a:pPr>
            <a:endParaRPr lang="es-NI" sz="2800" b="1" dirty="0">
              <a:solidFill>
                <a:srgbClr val="FFFFFF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B77499F-9966-4EA4-8B90-0F15033D6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" y="1322632"/>
            <a:ext cx="3524616" cy="20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94110" y="1724610"/>
            <a:ext cx="591602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Participaron: Pobladores, conductores de transporte colectivo a nivel nacional, de vehículos particulares, motocicletas, moto taxis, aspirantes a nuevo titulo de licencia de conducir y conductores con licencia suspendidas.</a:t>
            </a:r>
          </a:p>
          <a:p>
            <a:pPr algn="just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Divulgación de la Cartilla de Educación Vial en: mercados, terminales de buses y parques.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Presentación de la cartilla de educación vial para la protección de la vida y charlas casa a casa en 2,367 hogares, abordando a 10,804 personas en los distritos uno, cuatro, siete y ocho  de Managua.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Charla de Educación Vial a 350 conductores, peatones y pobladores en la entrada a la Colonia Primero de Mayo, Distrito Siete de Managua, Campaña Nacional de Educación Vial y Prevención de los accidentes de tránsito en Cuido y Resguardo de la Vida Policía Nacional y Promotoría Solidaria.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C708C34-B7BE-4A56-B67C-6B9CB617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720738" y="123170"/>
            <a:ext cx="648072" cy="74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F9A1881-E3F8-4669-B6E8-ADCF38F52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08" y="158689"/>
            <a:ext cx="741166" cy="7408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4D850E4-B94F-4397-84D7-983FE7E5D420}"/>
              </a:ext>
            </a:extLst>
          </p:cNvPr>
          <p:cNvSpPr txBox="1"/>
          <p:nvPr/>
        </p:nvSpPr>
        <p:spPr>
          <a:xfrm>
            <a:off x="1186458" y="241404"/>
            <a:ext cx="6912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ACCIONES PREVENTIVAS</a:t>
            </a:r>
          </a:p>
          <a:p>
            <a:pPr algn="ctr"/>
            <a:r>
              <a:rPr lang="es-NI" sz="2000" b="1" dirty="0">
                <a:latin typeface="Arial" panose="020B0604020202020204" pitchFamily="34" charset="0"/>
                <a:cs typeface="Arial" panose="020B0604020202020204" pitchFamily="34" charset="0"/>
              </a:rPr>
              <a:t>PLAN NACIONAL DE EMERGENCIA VIAL</a:t>
            </a:r>
            <a:endParaRPr lang="es-NI" sz="20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ABFB490-7640-9690-42A8-C7DF35B81D88}"/>
              </a:ext>
            </a:extLst>
          </p:cNvPr>
          <p:cNvSpPr txBox="1"/>
          <p:nvPr/>
        </p:nvSpPr>
        <p:spPr>
          <a:xfrm>
            <a:off x="264793" y="883017"/>
            <a:ext cx="8608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NI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SEMINARIOS Y PRESENTACIÓN DE LA CARTILLA DE EDUCACIÓN VIAL PARA LA PROTECCIÓN DE LA VIDA A 16,984 PERSONAS:</a:t>
            </a:r>
            <a:r>
              <a:rPr lang="es-N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6783D73-EB94-48CE-AD22-D6FABD1215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2"/>
          <a:stretch/>
        </p:blipFill>
        <p:spPr>
          <a:xfrm>
            <a:off x="6110133" y="1647378"/>
            <a:ext cx="2982432" cy="15666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B1D0CDF-486C-4342-BDB8-63A4AACBD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50689" r="19551" b="3800"/>
          <a:stretch/>
        </p:blipFill>
        <p:spPr>
          <a:xfrm>
            <a:off x="6110133" y="4920150"/>
            <a:ext cx="2976683" cy="18578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46A963A-EDB0-4F9E-9C37-29C5FB8FF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32" y="3284984"/>
            <a:ext cx="2976683" cy="15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79513" y="1340768"/>
            <a:ext cx="608523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NI" sz="1800" b="1" dirty="0">
                <a:latin typeface="Arial" panose="020B0604020202020204" pitchFamily="34" charset="0"/>
                <a:cs typeface="Arial" panose="020B0604020202020204" pitchFamily="34" charset="0"/>
              </a:rPr>
              <a:t>Charla de sensibilización a 840 Pobladores de barrios beneficiados con Inauguración de calles para el Pueblo en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Linda Vista Norte, barrio Hilario Sánchez y Las Brisas</a:t>
            </a:r>
            <a:r>
              <a:rPr lang="es-NI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NI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NI" sz="1800" b="1" dirty="0">
                <a:latin typeface="Arial" panose="020B0604020202020204" pitchFamily="34" charset="0"/>
                <a:cs typeface="Arial" panose="020B0604020202020204" pitchFamily="34" charset="0"/>
              </a:rPr>
              <a:t>En terminales de buses con el MTI-IRTRAMMA-Alcaldías municipales: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NI" sz="1800" b="1" dirty="0">
                <a:latin typeface="Arial" panose="020B0604020202020204" pitchFamily="34" charset="0"/>
                <a:cs typeface="Arial" panose="020B0604020202020204" pitchFamily="34" charset="0"/>
              </a:rPr>
              <a:t>Control de capacidad de pasajeros y documentación a 1,224 unidades de transporte colectivo.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NI" sz="1800" b="1" dirty="0">
                <a:latin typeface="Arial" panose="020B0604020202020204" pitchFamily="34" charset="0"/>
                <a:cs typeface="Arial" panose="020B0604020202020204" pitchFamily="34" charset="0"/>
              </a:rPr>
              <a:t>119 pruebas de alcoholemia a conductores. 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NI" sz="1800" b="1" dirty="0">
                <a:latin typeface="Arial" panose="020B0604020202020204" pitchFamily="34" charset="0"/>
                <a:cs typeface="Arial" panose="020B0604020202020204" pitchFamily="34" charset="0"/>
              </a:rPr>
              <a:t>484 inspecciones mecánicas. </a:t>
            </a:r>
          </a:p>
          <a:p>
            <a:pPr lvl="0" algn="just"/>
            <a:endParaRPr lang="es-NI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La Policía Nacional, articulada con la Alcaldía de Managua y el Ministerio de Educación señalizó con pasos peatonales 8 centros educativos de primaria y secundaria que se encuentran sobre carreteras y calles con alta afluencia vehicular.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C708C34-B7BE-4A56-B67C-6B9CB617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619987" y="152881"/>
            <a:ext cx="711653" cy="81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F9A1881-E3F8-4669-B6E8-ADCF38F52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90" y="235507"/>
            <a:ext cx="813318" cy="8129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BFD3A1D-8391-4CC7-A2CB-FB00F2352BCD}"/>
              </a:ext>
            </a:extLst>
          </p:cNvPr>
          <p:cNvSpPr txBox="1"/>
          <p:nvPr/>
        </p:nvSpPr>
        <p:spPr>
          <a:xfrm>
            <a:off x="1217190" y="235507"/>
            <a:ext cx="6912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ACCIONES PREVENTIVAS</a:t>
            </a:r>
          </a:p>
          <a:p>
            <a:pPr algn="ctr"/>
            <a:r>
              <a:rPr lang="es-NI" sz="2000" b="1" dirty="0">
                <a:latin typeface="Arial" panose="020B0604020202020204" pitchFamily="34" charset="0"/>
                <a:cs typeface="Arial" panose="020B0604020202020204" pitchFamily="34" charset="0"/>
              </a:rPr>
              <a:t>PLAN NACIONAL DE EMERGENCIA VIAL</a:t>
            </a:r>
            <a:endParaRPr lang="es-NI" sz="20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44B47F9-1A80-409C-975A-53D0F8957E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r="23259" b="32150"/>
          <a:stretch/>
        </p:blipFill>
        <p:spPr>
          <a:xfrm>
            <a:off x="6624228" y="3187816"/>
            <a:ext cx="2164776" cy="18148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37C4AE7-E109-44FB-88A3-EA012CBE40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8035" r="5655" b="10043"/>
          <a:stretch/>
        </p:blipFill>
        <p:spPr>
          <a:xfrm>
            <a:off x="6372201" y="1254154"/>
            <a:ext cx="2668832" cy="181365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5255772-A3A4-4907-9510-F7895874CA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12988" b="24801"/>
          <a:stretch/>
        </p:blipFill>
        <p:spPr>
          <a:xfrm>
            <a:off x="6372200" y="5038285"/>
            <a:ext cx="2668832" cy="17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22696" y="1052736"/>
            <a:ext cx="643753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NI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 garantizó la regulación vial en 83 tramos de carretera de peligrosidad las 24 horas del día </a:t>
            </a:r>
            <a:r>
              <a:rPr lang="es-NI" sz="1600" b="1" dirty="0">
                <a:latin typeface="Arial" panose="020B0604020202020204" pitchFamily="34" charset="0"/>
                <a:cs typeface="Arial" panose="020B0604020202020204" pitchFamily="34" charset="0"/>
              </a:rPr>
              <a:t>en 587 puntos críticos, teniendo como resultados: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N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 el 96% de los tramos con cobertura policial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no se registraron personas fallecidas, ni lesionadas en accidentes de tránsito.</a:t>
            </a:r>
          </a:p>
          <a:p>
            <a:pPr algn="just"/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Se requisaron 6,833 vehículos (motocicletas, camionetas, automóviles y camiones) con mensajes de prevención a sus conductores y pasajeros.</a:t>
            </a:r>
          </a:p>
          <a:p>
            <a:pPr algn="just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Aplicación de 8,824 multas relacionadas a las causas principales que provocan accidentes de tránsito con víctimas. (Exceso de velocidad, invasión de carril, conducir en estado de ebriedad).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126 conductores de motocicletas en estado de ebriedad multados y trasladados a unidades policiales, se ocuparon 372 motocicletas.</a:t>
            </a:r>
          </a:p>
          <a:p>
            <a:pPr algn="just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1,616 multas a conductores de motocicletas que no utilizan casco protector.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D617F2D-448A-4579-A27D-3497A58C951A}"/>
              </a:ext>
            </a:extLst>
          </p:cNvPr>
          <p:cNvSpPr txBox="1"/>
          <p:nvPr/>
        </p:nvSpPr>
        <p:spPr>
          <a:xfrm>
            <a:off x="1217190" y="235507"/>
            <a:ext cx="6912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RESULTADOS</a:t>
            </a:r>
          </a:p>
          <a:p>
            <a:pPr algn="ctr"/>
            <a:r>
              <a:rPr lang="es-NI" sz="2000" b="1" dirty="0">
                <a:latin typeface="Arial" panose="020B0604020202020204" pitchFamily="34" charset="0"/>
                <a:cs typeface="Arial" panose="020B0604020202020204" pitchFamily="34" charset="0"/>
              </a:rPr>
              <a:t>PLAN NACIONAL DE EMERGENCIA VIAL</a:t>
            </a:r>
            <a:endParaRPr lang="es-NI" sz="20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C708C34-B7BE-4A56-B67C-6B9CB617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619987" y="152881"/>
            <a:ext cx="493297" cy="56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F9A1881-E3F8-4669-B6E8-ADCF38F52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35507"/>
            <a:ext cx="526308" cy="5260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9D080D9-47E2-4E9F-8C0A-C95542CA5A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4800" r="23401" b="24800"/>
          <a:stretch/>
        </p:blipFill>
        <p:spPr>
          <a:xfrm>
            <a:off x="6876256" y="1192908"/>
            <a:ext cx="2164806" cy="18550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1A80918-FA68-4543-BC45-ED2A8CADF8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1" r="15001" b="20601"/>
          <a:stretch/>
        </p:blipFill>
        <p:spPr>
          <a:xfrm>
            <a:off x="6876256" y="3095131"/>
            <a:ext cx="2164806" cy="17072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4A8C6ED-7384-4876-AC5E-E89486B251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21841" r="13600" b="6951"/>
          <a:stretch/>
        </p:blipFill>
        <p:spPr>
          <a:xfrm>
            <a:off x="6875111" y="4849566"/>
            <a:ext cx="2164806" cy="18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24261" y="1244823"/>
            <a:ext cx="8677380" cy="5016758"/>
            <a:chOff x="81749" y="968461"/>
            <a:chExt cx="9402722" cy="5068450"/>
          </a:xfrm>
        </p:grpSpPr>
        <p:sp>
          <p:nvSpPr>
            <p:cNvPr id="14" name="Rectángulo 13"/>
            <p:cNvSpPr/>
            <p:nvPr/>
          </p:nvSpPr>
          <p:spPr>
            <a:xfrm>
              <a:off x="81749" y="968461"/>
              <a:ext cx="9130078" cy="5068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En 141 municipios del país, no se registraron personas fallecidas. Ocurrieron 816 colisiones, resultaron 14 personas fallecidas y 38 lesionadas.</a:t>
              </a:r>
            </a:p>
            <a:p>
              <a:pPr algn="just"/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En relación a la semana anterior, disminuyeron en 3 las personas fallecidas y en 46 las colisiones.</a:t>
              </a:r>
            </a:p>
            <a:p>
              <a:pPr algn="just"/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14 Personas fallecidas:</a:t>
              </a:r>
            </a:p>
            <a:p>
              <a:pPr algn="just"/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7 conductores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5 Pasajeros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2 Peatones</a:t>
              </a:r>
            </a:p>
            <a:p>
              <a:pPr algn="just"/>
              <a:endParaRPr lang="es-NI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s-NI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646788" y="3437861"/>
              <a:ext cx="4837683" cy="1337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NI" b="1" dirty="0">
                  <a:latin typeface="Arial" panose="020B0604020202020204" pitchFamily="34" charset="0"/>
                  <a:cs typeface="Arial" panose="020B0604020202020204" pitchFamily="34" charset="0"/>
                </a:rPr>
                <a:t>Principales causas con fallecidos:</a:t>
              </a:r>
            </a:p>
            <a:p>
              <a:pPr algn="just"/>
              <a:r>
                <a:rPr lang="es-NI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NI" b="1" dirty="0">
                  <a:latin typeface="Arial" panose="020B0604020202020204" pitchFamily="34" charset="0"/>
                  <a:cs typeface="Arial" panose="020B0604020202020204" pitchFamily="34" charset="0"/>
                </a:rPr>
                <a:t>11 Exceso de velocidad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NI" b="1" dirty="0">
                  <a:latin typeface="Arial" panose="020B0604020202020204" pitchFamily="34" charset="0"/>
                  <a:cs typeface="Arial" panose="020B0604020202020204" pitchFamily="34" charset="0"/>
                </a:rPr>
                <a:t>  3 Estado de ebriedad 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201CACD-03BA-4857-A701-DAAD86AC3E5E}"/>
              </a:ext>
            </a:extLst>
          </p:cNvPr>
          <p:cNvSpPr txBox="1"/>
          <p:nvPr/>
        </p:nvSpPr>
        <p:spPr>
          <a:xfrm>
            <a:off x="899592" y="346005"/>
            <a:ext cx="73123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REPORTE SEMANAL DE ACCIDENTES DE TRÁNSITO</a:t>
            </a:r>
          </a:p>
          <a:p>
            <a:pPr algn="ctr"/>
            <a:r>
              <a:rPr lang="es-NI" sz="1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Período: </a:t>
            </a:r>
            <a:r>
              <a:rPr lang="es-ES" sz="1800" b="1" dirty="0">
                <a:solidFill>
                  <a:schemeClr val="tx2"/>
                </a:solidFill>
              </a:rPr>
              <a:t>lunes 23 al domingo 29 de enero 2023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ED7D2001-08CE-496D-A42E-3F465B22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23528" y="153728"/>
            <a:ext cx="716141" cy="81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925F7C-CCBE-409C-A53A-774A72B0C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95" y="260648"/>
            <a:ext cx="711477" cy="7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ED7D2001-08CE-496D-A42E-3F465B22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23528" y="28899"/>
            <a:ext cx="716141" cy="81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925F7C-CCBE-409C-A53A-774A72B0C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95" y="135819"/>
            <a:ext cx="711477" cy="711153"/>
          </a:xfrm>
          <a:prstGeom prst="rect">
            <a:avLst/>
          </a:prstGeom>
        </p:spPr>
      </p:pic>
      <p:sp>
        <p:nvSpPr>
          <p:cNvPr id="10" name="4 CuadroTexto">
            <a:extLst>
              <a:ext uri="{FF2B5EF4-FFF2-40B4-BE49-F238E27FC236}">
                <a16:creationId xmlns:a16="http://schemas.microsoft.com/office/drawing/2014/main" xmlns="" id="{F6ADCDA9-16A6-438A-B421-39E0D1CF4F07}"/>
              </a:ext>
            </a:extLst>
          </p:cNvPr>
          <p:cNvSpPr txBox="1"/>
          <p:nvPr/>
        </p:nvSpPr>
        <p:spPr>
          <a:xfrm>
            <a:off x="899592" y="167984"/>
            <a:ext cx="720940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NI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COMPARATIVO DE  ACCIDENTES, FALLECIDOS Y LESIONADOS A NIVEL NACIONAL ENERO  2023 - 2022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25FDE70-ADF4-4A65-B0D9-8AC313AA1E2A}"/>
              </a:ext>
            </a:extLst>
          </p:cNvPr>
          <p:cNvSpPr txBox="1"/>
          <p:nvPr/>
        </p:nvSpPr>
        <p:spPr>
          <a:xfrm>
            <a:off x="525136" y="953390"/>
            <a:ext cx="7958313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MX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atos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comparativos de accidentes de tránsito del mes de enero del año 2023, con el período homólogo enero 2022, nos indica los siguientes resultados:</a:t>
            </a:r>
            <a:endParaRPr lang="es-NI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A82D874-57FF-4922-B889-F075F5CD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96531"/>
              </p:ext>
            </p:extLst>
          </p:nvPr>
        </p:nvGraphicFramePr>
        <p:xfrm>
          <a:off x="525136" y="2029188"/>
          <a:ext cx="8188753" cy="2222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521">
                  <a:extLst>
                    <a:ext uri="{9D8B030D-6E8A-4147-A177-3AD203B41FA5}">
                      <a16:colId xmlns:a16="http://schemas.microsoft.com/office/drawing/2014/main" xmlns="" val="3032401233"/>
                    </a:ext>
                  </a:extLst>
                </a:gridCol>
                <a:gridCol w="1014111">
                  <a:extLst>
                    <a:ext uri="{9D8B030D-6E8A-4147-A177-3AD203B41FA5}">
                      <a16:colId xmlns:a16="http://schemas.microsoft.com/office/drawing/2014/main" xmlns="" val="38259263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972083434"/>
                    </a:ext>
                  </a:extLst>
                </a:gridCol>
                <a:gridCol w="882280">
                  <a:extLst>
                    <a:ext uri="{9D8B030D-6E8A-4147-A177-3AD203B41FA5}">
                      <a16:colId xmlns:a16="http://schemas.microsoft.com/office/drawing/2014/main" xmlns="" val="2972888622"/>
                    </a:ext>
                  </a:extLst>
                </a:gridCol>
                <a:gridCol w="928160">
                  <a:extLst>
                    <a:ext uri="{9D8B030D-6E8A-4147-A177-3AD203B41FA5}">
                      <a16:colId xmlns:a16="http://schemas.microsoft.com/office/drawing/2014/main" xmlns="" val="1322292838"/>
                    </a:ext>
                  </a:extLst>
                </a:gridCol>
                <a:gridCol w="927070">
                  <a:extLst>
                    <a:ext uri="{9D8B030D-6E8A-4147-A177-3AD203B41FA5}">
                      <a16:colId xmlns:a16="http://schemas.microsoft.com/office/drawing/2014/main" xmlns="" val="2862978197"/>
                    </a:ext>
                  </a:extLst>
                </a:gridCol>
                <a:gridCol w="910403">
                  <a:extLst>
                    <a:ext uri="{9D8B030D-6E8A-4147-A177-3AD203B41FA5}">
                      <a16:colId xmlns:a16="http://schemas.microsoft.com/office/drawing/2014/main" xmlns="" val="1044759905"/>
                    </a:ext>
                  </a:extLst>
                </a:gridCol>
                <a:gridCol w="828125">
                  <a:extLst>
                    <a:ext uri="{9D8B030D-6E8A-4147-A177-3AD203B41FA5}">
                      <a16:colId xmlns:a16="http://schemas.microsoft.com/office/drawing/2014/main" xmlns="" val="2537475106"/>
                    </a:ext>
                  </a:extLst>
                </a:gridCol>
                <a:gridCol w="889987">
                  <a:extLst>
                    <a:ext uri="{9D8B030D-6E8A-4147-A177-3AD203B41FA5}">
                      <a16:colId xmlns:a16="http://schemas.microsoft.com/office/drawing/2014/main" xmlns="" val="2106900449"/>
                    </a:ext>
                  </a:extLst>
                </a:gridCol>
              </a:tblGrid>
              <a:tr h="63851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Accidentes de tránsito</a:t>
                      </a:r>
                      <a:endParaRPr lang="es-NI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Fallecidos</a:t>
                      </a:r>
                      <a:endParaRPr lang="es-NI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Lesionados</a:t>
                      </a:r>
                      <a:endParaRPr lang="es-NI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4758048"/>
                  </a:ext>
                </a:extLst>
              </a:tr>
              <a:tr h="791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NI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NI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NI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NI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NI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</a:t>
                      </a:r>
                      <a:r>
                        <a:rPr lang="es-MX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NI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NI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NI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</a:t>
                      </a:r>
                      <a:r>
                        <a:rPr lang="es-MX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NI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09893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3,662</a:t>
                      </a:r>
                      <a:endParaRPr lang="es-NI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3,231</a:t>
                      </a:r>
                      <a:endParaRPr lang="es-NI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-431</a:t>
                      </a:r>
                      <a:endParaRPr lang="es-NI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endParaRPr lang="es-NI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-207</a:t>
                      </a:r>
                      <a:endParaRPr lang="es-NI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77770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63412" y="4251877"/>
            <a:ext cx="791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sz="3200" b="1" dirty="0" smtClean="0">
                <a:solidFill>
                  <a:srgbClr val="FF0000"/>
                </a:solidFill>
              </a:rPr>
              <a:t>Disminución: </a:t>
            </a:r>
          </a:p>
          <a:p>
            <a:pPr algn="just"/>
            <a:r>
              <a:rPr lang="es-NI" sz="3200" b="1" dirty="0" smtClean="0"/>
              <a:t>431 accidentes de tránsito</a:t>
            </a:r>
          </a:p>
          <a:p>
            <a:pPr algn="just"/>
            <a:r>
              <a:rPr lang="es-NI" sz="3200" b="1" dirty="0" smtClean="0"/>
              <a:t>9 fallecidos</a:t>
            </a:r>
          </a:p>
          <a:p>
            <a:pPr algn="just"/>
            <a:r>
              <a:rPr lang="es-NI" sz="3200" b="1" dirty="0" smtClean="0"/>
              <a:t>207 lesionados.</a:t>
            </a:r>
            <a:endParaRPr lang="es-NI" sz="3200" b="1" dirty="0"/>
          </a:p>
        </p:txBody>
      </p:sp>
    </p:spTree>
    <p:extLst>
      <p:ext uri="{BB962C8B-B14F-4D97-AF65-F5344CB8AC3E}">
        <p14:creationId xmlns:p14="http://schemas.microsoft.com/office/powerpoint/2010/main" val="9793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ED7D2001-08CE-496D-A42E-3F465B22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23528" y="28899"/>
            <a:ext cx="716141" cy="81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925F7C-CCBE-409C-A53A-774A72B0C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95" y="135819"/>
            <a:ext cx="711477" cy="71115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2137A23-41A5-48F2-9FB2-6D1741582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0" y="1080702"/>
            <a:ext cx="844424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/>
              <a:t>La Policía Nacional recuerda a conductores, pasajeros y peatones que los accidentes de tránsito se pueden evitar con actitud responsable y prudente.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endParaRPr lang="es-NI" b="1" dirty="0"/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/>
              <a:t>Respete</a:t>
            </a:r>
            <a:r>
              <a:rPr lang="es-NI" b="1" dirty="0">
                <a:solidFill>
                  <a:prstClr val="black"/>
                </a:solidFill>
              </a:rPr>
              <a:t> los limites de velocidad y atienda las señales de tránsito.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endParaRPr lang="es-NI" b="1" dirty="0">
              <a:solidFill>
                <a:prstClr val="black"/>
              </a:solidFill>
            </a:endParaRP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/>
              <a:t>Peatones en la vía: caminen con prudencia, antes de cruzar la vía </a:t>
            </a:r>
            <a:r>
              <a:rPr lang="es-NI" b="1" dirty="0">
                <a:solidFill>
                  <a:prstClr val="black"/>
                </a:solidFill>
              </a:rPr>
              <a:t>observe a ambos lados.</a:t>
            </a:r>
          </a:p>
          <a:p>
            <a:pPr algn="just">
              <a:buSzPct val="130000"/>
            </a:pPr>
            <a:endParaRPr lang="es-NI" b="1" dirty="0">
              <a:solidFill>
                <a:prstClr val="black"/>
              </a:solidFill>
            </a:endParaRP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>
                <a:solidFill>
                  <a:prstClr val="black"/>
                </a:solidFill>
              </a:rPr>
              <a:t>La embriaguez es la causa principal de fallecidos en accidentes de tránsito, si toma, no conduzca.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endParaRPr lang="es-ES" b="1" dirty="0"/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NI" b="1" dirty="0">
                <a:solidFill>
                  <a:prstClr val="black"/>
                </a:solidFill>
              </a:rPr>
              <a:t>Motociclistas y ciclistas: </a:t>
            </a:r>
            <a:r>
              <a:rPr lang="es-NI" b="1" dirty="0"/>
              <a:t>usar siempre casco de protección y chalecos </a:t>
            </a:r>
            <a:r>
              <a:rPr lang="es-ES" b="1" dirty="0"/>
              <a:t>reflectantes</a:t>
            </a:r>
            <a:r>
              <a:rPr lang="es-NI" b="1" dirty="0"/>
              <a:t>.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endParaRPr lang="es-NI" b="1" dirty="0"/>
          </a:p>
          <a:p>
            <a:pPr marL="285750" indent="-285750" algn="just">
              <a:buSzPct val="130000"/>
              <a:buFont typeface="Wingdings" panose="05000000000000000000" pitchFamily="2" charset="2"/>
              <a:buChar char="Ø"/>
            </a:pPr>
            <a:r>
              <a:rPr lang="es-ES" b="1" dirty="0"/>
              <a:t>Revise el estado mecánico de su vehículo (frenos, llantas, para brisas, luces y pide vías),  utilice los dispositivos de seguridad (triángulos, conos, cintas reflectantes).</a:t>
            </a: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xmlns="" id="{ADB5E72F-9B15-42D3-91C2-47E5E8367008}"/>
              </a:ext>
            </a:extLst>
          </p:cNvPr>
          <p:cNvSpPr/>
          <p:nvPr/>
        </p:nvSpPr>
        <p:spPr>
          <a:xfrm>
            <a:off x="24323" y="356107"/>
            <a:ext cx="91101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7369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DD4548-2992-49D4-B846-11DB6D4B8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57820"/>
            <a:ext cx="5688632" cy="33135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29EBC4C-EE77-4B25-9BA1-D13582C651DC}"/>
              </a:ext>
            </a:extLst>
          </p:cNvPr>
          <p:cNvSpPr txBox="1"/>
          <p:nvPr/>
        </p:nvSpPr>
        <p:spPr>
          <a:xfrm>
            <a:off x="395536" y="3471394"/>
            <a:ext cx="84760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800" b="1" dirty="0">
                <a:latin typeface="Arial" panose="020B0604020202020204" pitchFamily="34" charset="0"/>
                <a:cs typeface="Arial" panose="020B0604020202020204" pitchFamily="34" charset="0"/>
              </a:rPr>
              <a:t> YO PROTEJO MI VIDA ¿Y VOS?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800" b="1" dirty="0">
                <a:latin typeface="Arial" panose="020B0604020202020204" pitchFamily="34" charset="0"/>
                <a:cs typeface="Arial" panose="020B0604020202020204" pitchFamily="34" charset="0"/>
              </a:rPr>
              <a:t> LA SEGURIDAD VIAL, ES RESPONSABILIDAD DE TOD@S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3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 algn="just">
          <a:defRPr sz="1400" dirty="0" smtClean="0">
            <a:latin typeface="Bookman Old Style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6_cdb2004208gl">
  <a:themeElements>
    <a:clrScheme name="6_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6_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6_cdb2004208gl 1">
    <a:dk1>
      <a:srgbClr val="000000"/>
    </a:dk1>
    <a:lt1>
      <a:srgbClr val="FFFFFF"/>
    </a:lt1>
    <a:dk2>
      <a:srgbClr val="1129A1"/>
    </a:dk2>
    <a:lt2>
      <a:srgbClr val="C0C0C0"/>
    </a:lt2>
    <a:accent1>
      <a:srgbClr val="4987E3"/>
    </a:accent1>
    <a:accent2>
      <a:srgbClr val="CE701A"/>
    </a:accent2>
    <a:accent3>
      <a:srgbClr val="FFFFFF"/>
    </a:accent3>
    <a:accent4>
      <a:srgbClr val="000000"/>
    </a:accent4>
    <a:accent5>
      <a:srgbClr val="B1C3EF"/>
    </a:accent5>
    <a:accent6>
      <a:srgbClr val="BA6516"/>
    </a:accent6>
    <a:hlink>
      <a:srgbClr val="36A1B6"/>
    </a:hlink>
    <a:folHlink>
      <a:srgbClr val="9CC76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66360</TotalTime>
  <Words>757</Words>
  <Application>Microsoft Office PowerPoint</Application>
  <PresentationFormat>Presentación en pantalla (4:3)</PresentationFormat>
  <Paragraphs>106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Viajes</vt:lpstr>
      <vt:lpstr>6_cdb2004208gl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Policía Nacional / Departamento de Operaciones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de año 2011</dc:title>
  <dc:creator>felix ruiz</dc:creator>
  <dc:description>felix ruiz</dc:description>
  <cp:lastModifiedBy>Martha</cp:lastModifiedBy>
  <cp:revision>8924</cp:revision>
  <cp:lastPrinted>2022-10-03T15:03:16Z</cp:lastPrinted>
  <dcterms:created xsi:type="dcterms:W3CDTF">2006-10-21T20:03:57Z</dcterms:created>
  <dcterms:modified xsi:type="dcterms:W3CDTF">2023-01-31T17:18:05Z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laborado por">
    <vt:lpwstr>Pablo Martínez S.</vt:lpwstr>
  </property>
  <property fmtid="{D5CDD505-2E9C-101B-9397-08002B2CF9AE}" pid="3" name="Número de teléfono">
    <vt:lpwstr>6322301</vt:lpwstr>
  </property>
</Properties>
</file>